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647" r:id="rId2"/>
    <p:sldId id="756" r:id="rId3"/>
    <p:sldId id="260" r:id="rId4"/>
    <p:sldId id="261" r:id="rId5"/>
    <p:sldId id="259" r:id="rId6"/>
    <p:sldId id="262" r:id="rId7"/>
    <p:sldId id="263" r:id="rId8"/>
    <p:sldId id="265" r:id="rId9"/>
    <p:sldId id="266" r:id="rId10"/>
    <p:sldId id="267" r:id="rId11"/>
    <p:sldId id="731" r:id="rId12"/>
    <p:sldId id="768" r:id="rId13"/>
    <p:sldId id="770" r:id="rId14"/>
    <p:sldId id="790" r:id="rId15"/>
    <p:sldId id="802" r:id="rId16"/>
    <p:sldId id="804" r:id="rId17"/>
    <p:sldId id="789" r:id="rId18"/>
    <p:sldId id="806" r:id="rId19"/>
    <p:sldId id="805" r:id="rId20"/>
    <p:sldId id="803" r:id="rId21"/>
    <p:sldId id="791" r:id="rId22"/>
    <p:sldId id="792" r:id="rId23"/>
    <p:sldId id="794" r:id="rId24"/>
    <p:sldId id="793" r:id="rId25"/>
    <p:sldId id="795" r:id="rId26"/>
    <p:sldId id="796" r:id="rId27"/>
    <p:sldId id="797" r:id="rId28"/>
    <p:sldId id="772" r:id="rId29"/>
    <p:sldId id="775" r:id="rId30"/>
    <p:sldId id="798" r:id="rId31"/>
    <p:sldId id="799" r:id="rId32"/>
    <p:sldId id="800" r:id="rId33"/>
    <p:sldId id="774" r:id="rId34"/>
    <p:sldId id="785" r:id="rId35"/>
    <p:sldId id="269" r:id="rId36"/>
    <p:sldId id="270" r:id="rId37"/>
  </p:sldIdLst>
  <p:sldSz cx="12188825"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5E7232-A36E-4B3E-9888-940035060C6E}">
  <a:tblStyle styleId="{AD5E7232-A36E-4B3E-9888-940035060C6E}" styleName="Table_0">
    <a:wholeTbl>
      <a:tcTxStyle b="off" i="off">
        <a:font>
          <a:latin typeface="Euphemia"/>
          <a:ea typeface="Euphemia"/>
          <a:cs typeface="Euphemi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8E8"/>
          </a:solidFill>
        </a:fill>
      </a:tcStyle>
    </a:band1H>
    <a:band2H>
      <a:tcTxStyle/>
      <a:tcStyle>
        <a:tcBdr/>
      </a:tcStyle>
    </a:band2H>
    <a:band1V>
      <a:tcTxStyle/>
      <a:tcStyle>
        <a:tcBdr/>
        <a:fill>
          <a:solidFill>
            <a:srgbClr val="E8E8E8"/>
          </a:solidFill>
        </a:fill>
      </a:tcStyle>
    </a:band1V>
    <a:band2V>
      <a:tcTxStyle/>
      <a:tcStyle>
        <a:tcBdr/>
      </a:tcStyle>
    </a:band2V>
    <a:lastCol>
      <a:tcTxStyle b="on" i="off">
        <a:font>
          <a:latin typeface="Euphemia"/>
          <a:ea typeface="Euphemia"/>
          <a:cs typeface="Euphemia"/>
        </a:font>
        <a:schemeClr val="lt1"/>
      </a:tcTxStyle>
      <a:tcStyle>
        <a:tcBdr/>
        <a:fill>
          <a:solidFill>
            <a:schemeClr val="accent1"/>
          </a:solidFill>
        </a:fill>
      </a:tcStyle>
    </a:lastCol>
    <a:firstCol>
      <a:tcTxStyle b="on" i="off">
        <a:font>
          <a:latin typeface="Euphemia"/>
          <a:ea typeface="Euphemia"/>
          <a:cs typeface="Euphemia"/>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Euphemia"/>
          <a:ea typeface="Euphemia"/>
          <a:cs typeface="Euphemia"/>
        </a:font>
        <a:schemeClr val="dk1"/>
      </a:tcTxStyle>
      <a:tcStyle>
        <a:tcBdr/>
      </a:tcStyle>
    </a:seCell>
    <a:swCell>
      <a:tcTxStyle b="on" i="off">
        <a:font>
          <a:latin typeface="Euphemia"/>
          <a:ea typeface="Euphemia"/>
          <a:cs typeface="Euphemia"/>
        </a:font>
        <a:schemeClr val="dk1"/>
      </a:tcTxStyle>
      <a:tcStyle>
        <a:tcBdr/>
      </a:tcStyle>
    </a:swCell>
    <a:firstRow>
      <a:tcTxStyle b="on" i="off">
        <a:font>
          <a:latin typeface="Euphemia"/>
          <a:ea typeface="Euphemia"/>
          <a:cs typeface="Euphemia"/>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42" y="540"/>
      </p:cViewPr>
      <p:guideLst>
        <p:guide orient="horz" pos="2160"/>
        <p:guide pos="383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Sheet1!$B$2</c:f>
              <c:strCache>
                <c:ptCount val="1"/>
                <c:pt idx="0">
                  <c:v>kWh generated</c:v>
                </c:pt>
              </c:strCache>
            </c:strRef>
          </c:tx>
          <c:spPr>
            <a:ln w="25400" cap="flat" cmpd="sng" algn="ctr">
              <a:solidFill>
                <a:srgbClr val="F79646">
                  <a:shade val="50000"/>
                </a:srgbClr>
              </a:solidFill>
              <a:prstDash val="solid"/>
            </a:ln>
            <a:effectLst/>
          </c:spPr>
          <c:marker>
            <c:spPr>
              <a:solidFill>
                <a:srgbClr val="F79646"/>
              </a:solidFill>
              <a:ln w="25400" cap="flat" cmpd="sng" algn="ctr">
                <a:solidFill>
                  <a:srgbClr val="F79646">
                    <a:shade val="50000"/>
                  </a:srgbClr>
                </a:solidFill>
                <a:prstDash val="solid"/>
              </a:ln>
              <a:effectLst/>
            </c:spPr>
          </c:marker>
          <c:cat>
            <c:strRef>
              <c:f>Sheet1!$A$4:$A$26</c:f>
              <c:strCache>
                <c:ptCount val="23"/>
                <c:pt idx="0">
                  <c:v>1a</c:v>
                </c:pt>
                <c:pt idx="1">
                  <c:v>2a</c:v>
                </c:pt>
                <c:pt idx="2">
                  <c:v>3a</c:v>
                </c:pt>
                <c:pt idx="3">
                  <c:v>4a</c:v>
                </c:pt>
                <c:pt idx="4">
                  <c:v>5a</c:v>
                </c:pt>
                <c:pt idx="5">
                  <c:v>6a</c:v>
                </c:pt>
                <c:pt idx="6">
                  <c:v>7a</c:v>
                </c:pt>
                <c:pt idx="7">
                  <c:v>8a</c:v>
                </c:pt>
                <c:pt idx="8">
                  <c:v>9a</c:v>
                </c:pt>
                <c:pt idx="9">
                  <c:v>10a</c:v>
                </c:pt>
                <c:pt idx="10">
                  <c:v>11a</c:v>
                </c:pt>
                <c:pt idx="11">
                  <c:v>12p</c:v>
                </c:pt>
                <c:pt idx="12">
                  <c:v>1p</c:v>
                </c:pt>
                <c:pt idx="13">
                  <c:v>2p</c:v>
                </c:pt>
                <c:pt idx="14">
                  <c:v>3p</c:v>
                </c:pt>
                <c:pt idx="15">
                  <c:v>4p</c:v>
                </c:pt>
                <c:pt idx="16">
                  <c:v>5p</c:v>
                </c:pt>
                <c:pt idx="17">
                  <c:v>6p</c:v>
                </c:pt>
                <c:pt idx="18">
                  <c:v>7p</c:v>
                </c:pt>
                <c:pt idx="19">
                  <c:v>8p</c:v>
                </c:pt>
                <c:pt idx="20">
                  <c:v>9p</c:v>
                </c:pt>
                <c:pt idx="21">
                  <c:v>10p</c:v>
                </c:pt>
                <c:pt idx="22">
                  <c:v>11p</c:v>
                </c:pt>
              </c:strCache>
            </c:strRef>
          </c:cat>
          <c:val>
            <c:numRef>
              <c:f>Sheet1!$B$3:$B$26</c:f>
              <c:numCache>
                <c:formatCode>General</c:formatCode>
                <c:ptCount val="24"/>
                <c:pt idx="0">
                  <c:v>0.12000000000000002</c:v>
                </c:pt>
                <c:pt idx="1">
                  <c:v>0.12000000000000002</c:v>
                </c:pt>
                <c:pt idx="2">
                  <c:v>6.0000000000000019E-2</c:v>
                </c:pt>
                <c:pt idx="3">
                  <c:v>0.12000000000000002</c:v>
                </c:pt>
                <c:pt idx="4">
                  <c:v>0.12000000000000002</c:v>
                </c:pt>
                <c:pt idx="5">
                  <c:v>0.12000000000000002</c:v>
                </c:pt>
                <c:pt idx="6">
                  <c:v>2.34</c:v>
                </c:pt>
                <c:pt idx="7">
                  <c:v>24.419999999999987</c:v>
                </c:pt>
                <c:pt idx="8">
                  <c:v>67.56</c:v>
                </c:pt>
                <c:pt idx="9">
                  <c:v>98.64</c:v>
                </c:pt>
                <c:pt idx="10">
                  <c:v>121.67999999999998</c:v>
                </c:pt>
                <c:pt idx="11">
                  <c:v>137.52000000000001</c:v>
                </c:pt>
                <c:pt idx="12">
                  <c:v>146.63999999999999</c:v>
                </c:pt>
                <c:pt idx="13">
                  <c:v>145.73999999999998</c:v>
                </c:pt>
                <c:pt idx="14">
                  <c:v>135.72</c:v>
                </c:pt>
                <c:pt idx="15">
                  <c:v>114.54</c:v>
                </c:pt>
                <c:pt idx="16">
                  <c:v>87.960000000000022</c:v>
                </c:pt>
                <c:pt idx="17">
                  <c:v>56.88</c:v>
                </c:pt>
                <c:pt idx="18">
                  <c:v>26.22</c:v>
                </c:pt>
                <c:pt idx="19">
                  <c:v>4.74</c:v>
                </c:pt>
                <c:pt idx="20">
                  <c:v>0.24000000000000005</c:v>
                </c:pt>
                <c:pt idx="21">
                  <c:v>0.12000000000000002</c:v>
                </c:pt>
                <c:pt idx="22">
                  <c:v>0.12000000000000002</c:v>
                </c:pt>
                <c:pt idx="23">
                  <c:v>0.12000000000000002</c:v>
                </c:pt>
              </c:numCache>
            </c:numRef>
          </c:val>
          <c:smooth val="0"/>
          <c:extLst>
            <c:ext xmlns:c16="http://schemas.microsoft.com/office/drawing/2014/chart" uri="{C3380CC4-5D6E-409C-BE32-E72D297353CC}">
              <c16:uniqueId val="{00000000-35B6-4B03-AE8A-B17674F7E8D4}"/>
            </c:ext>
          </c:extLst>
        </c:ser>
        <c:ser>
          <c:idx val="1"/>
          <c:order val="1"/>
          <c:tx>
            <c:strRef>
              <c:f>Sheet1!$C$2</c:f>
              <c:strCache>
                <c:ptCount val="1"/>
                <c:pt idx="0">
                  <c:v>kWh used</c:v>
                </c:pt>
              </c:strCache>
            </c:strRef>
          </c:tx>
          <c:spPr>
            <a:ln w="25400" cap="flat" cmpd="sng" algn="ctr">
              <a:solidFill>
                <a:srgbClr val="4F81BD">
                  <a:shade val="50000"/>
                </a:srgbClr>
              </a:solidFill>
              <a:prstDash val="solid"/>
            </a:ln>
            <a:effectLst/>
          </c:spPr>
          <c:marker>
            <c:spPr>
              <a:solidFill>
                <a:srgbClr val="4F81BD"/>
              </a:solidFill>
              <a:ln w="25400" cap="flat" cmpd="sng" algn="ctr">
                <a:solidFill>
                  <a:srgbClr val="4F81BD">
                    <a:shade val="50000"/>
                  </a:srgbClr>
                </a:solidFill>
                <a:prstDash val="solid"/>
              </a:ln>
              <a:effectLst/>
            </c:spPr>
          </c:marker>
          <c:cat>
            <c:strRef>
              <c:f>Sheet1!$A$4:$A$26</c:f>
              <c:strCache>
                <c:ptCount val="23"/>
                <c:pt idx="0">
                  <c:v>1a</c:v>
                </c:pt>
                <c:pt idx="1">
                  <c:v>2a</c:v>
                </c:pt>
                <c:pt idx="2">
                  <c:v>3a</c:v>
                </c:pt>
                <c:pt idx="3">
                  <c:v>4a</c:v>
                </c:pt>
                <c:pt idx="4">
                  <c:v>5a</c:v>
                </c:pt>
                <c:pt idx="5">
                  <c:v>6a</c:v>
                </c:pt>
                <c:pt idx="6">
                  <c:v>7a</c:v>
                </c:pt>
                <c:pt idx="7">
                  <c:v>8a</c:v>
                </c:pt>
                <c:pt idx="8">
                  <c:v>9a</c:v>
                </c:pt>
                <c:pt idx="9">
                  <c:v>10a</c:v>
                </c:pt>
                <c:pt idx="10">
                  <c:v>11a</c:v>
                </c:pt>
                <c:pt idx="11">
                  <c:v>12p</c:v>
                </c:pt>
                <c:pt idx="12">
                  <c:v>1p</c:v>
                </c:pt>
                <c:pt idx="13">
                  <c:v>2p</c:v>
                </c:pt>
                <c:pt idx="14">
                  <c:v>3p</c:v>
                </c:pt>
                <c:pt idx="15">
                  <c:v>4p</c:v>
                </c:pt>
                <c:pt idx="16">
                  <c:v>5p</c:v>
                </c:pt>
                <c:pt idx="17">
                  <c:v>6p</c:v>
                </c:pt>
                <c:pt idx="18">
                  <c:v>7p</c:v>
                </c:pt>
                <c:pt idx="19">
                  <c:v>8p</c:v>
                </c:pt>
                <c:pt idx="20">
                  <c:v>9p</c:v>
                </c:pt>
                <c:pt idx="21">
                  <c:v>10p</c:v>
                </c:pt>
                <c:pt idx="22">
                  <c:v>11p</c:v>
                </c:pt>
              </c:strCache>
            </c:strRef>
          </c:cat>
          <c:val>
            <c:numRef>
              <c:f>Sheet1!$C$3:$C$26</c:f>
              <c:numCache>
                <c:formatCode>General</c:formatCode>
                <c:ptCount val="24"/>
                <c:pt idx="0">
                  <c:v>27.24</c:v>
                </c:pt>
                <c:pt idx="1">
                  <c:v>27.479999999999986</c:v>
                </c:pt>
                <c:pt idx="2">
                  <c:v>25.68</c:v>
                </c:pt>
                <c:pt idx="3">
                  <c:v>25.439999999999987</c:v>
                </c:pt>
                <c:pt idx="4">
                  <c:v>25.56</c:v>
                </c:pt>
                <c:pt idx="5">
                  <c:v>25.439999999999987</c:v>
                </c:pt>
                <c:pt idx="6">
                  <c:v>23.759999999999987</c:v>
                </c:pt>
                <c:pt idx="7">
                  <c:v>36.720000000000013</c:v>
                </c:pt>
                <c:pt idx="8">
                  <c:v>58.56</c:v>
                </c:pt>
                <c:pt idx="9">
                  <c:v>63.96</c:v>
                </c:pt>
                <c:pt idx="10">
                  <c:v>69.960000000000022</c:v>
                </c:pt>
                <c:pt idx="11">
                  <c:v>66.240000000000023</c:v>
                </c:pt>
                <c:pt idx="12">
                  <c:v>64.2</c:v>
                </c:pt>
                <c:pt idx="13">
                  <c:v>64.2</c:v>
                </c:pt>
                <c:pt idx="14">
                  <c:v>65.28</c:v>
                </c:pt>
                <c:pt idx="15">
                  <c:v>69</c:v>
                </c:pt>
                <c:pt idx="16">
                  <c:v>66.84</c:v>
                </c:pt>
                <c:pt idx="17">
                  <c:v>57.48</c:v>
                </c:pt>
                <c:pt idx="18">
                  <c:v>54.36</c:v>
                </c:pt>
                <c:pt idx="19">
                  <c:v>42.96</c:v>
                </c:pt>
                <c:pt idx="20">
                  <c:v>35.64</c:v>
                </c:pt>
                <c:pt idx="21">
                  <c:v>39.36</c:v>
                </c:pt>
                <c:pt idx="22">
                  <c:v>30</c:v>
                </c:pt>
                <c:pt idx="23">
                  <c:v>27.25</c:v>
                </c:pt>
              </c:numCache>
            </c:numRef>
          </c:val>
          <c:smooth val="0"/>
          <c:extLst>
            <c:ext xmlns:c16="http://schemas.microsoft.com/office/drawing/2014/chart" uri="{C3380CC4-5D6E-409C-BE32-E72D297353CC}">
              <c16:uniqueId val="{00000001-35B6-4B03-AE8A-B17674F7E8D4}"/>
            </c:ext>
          </c:extLst>
        </c:ser>
        <c:dLbls>
          <c:showLegendKey val="0"/>
          <c:showVal val="0"/>
          <c:showCatName val="0"/>
          <c:showSerName val="0"/>
          <c:showPercent val="0"/>
          <c:showBubbleSize val="0"/>
        </c:dLbls>
        <c:marker val="1"/>
        <c:smooth val="0"/>
        <c:axId val="453166232"/>
        <c:axId val="453167408"/>
      </c:lineChart>
      <c:catAx>
        <c:axId val="453166232"/>
        <c:scaling>
          <c:orientation val="minMax"/>
        </c:scaling>
        <c:delete val="0"/>
        <c:axPos val="b"/>
        <c:numFmt formatCode="General" sourceLinked="1"/>
        <c:majorTickMark val="out"/>
        <c:minorTickMark val="none"/>
        <c:tickLblPos val="nextTo"/>
        <c:crossAx val="453167408"/>
        <c:crosses val="autoZero"/>
        <c:auto val="1"/>
        <c:lblAlgn val="ctr"/>
        <c:lblOffset val="100"/>
        <c:noMultiLvlLbl val="0"/>
      </c:catAx>
      <c:valAx>
        <c:axId val="453167408"/>
        <c:scaling>
          <c:orientation val="minMax"/>
        </c:scaling>
        <c:delete val="0"/>
        <c:axPos val="l"/>
        <c:majorGridlines/>
        <c:numFmt formatCode="General" sourceLinked="1"/>
        <c:majorTickMark val="out"/>
        <c:minorTickMark val="none"/>
        <c:tickLblPos val="nextTo"/>
        <c:crossAx val="453166232"/>
        <c:crosses val="autoZero"/>
        <c:crossBetween val="between"/>
      </c:valAx>
    </c:plotArea>
    <c:legend>
      <c:legendPos val="r"/>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4" name="Google Shape;154;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674053C-148C-4983-9A05-CFF59E34D05B}"/>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AB27D752-B008-449C-9499-6EA0CBF480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2DCB9B40-C999-4B2E-AB4D-D0B77BBD5D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MS PGothic" panose="020B0600070205080204" pitchFamily="34" charset="-128"/>
              </a:defRPr>
            </a:lvl1pPr>
            <a:lvl2pPr marL="709613" indent="-273050" defTabSz="922338">
              <a:spcBef>
                <a:spcPct val="30000"/>
              </a:spcBef>
              <a:defRPr sz="1200">
                <a:solidFill>
                  <a:schemeClr val="tx1"/>
                </a:solidFill>
                <a:latin typeface="Arial" panose="020B0604020202020204" pitchFamily="34" charset="0"/>
                <a:ea typeface="MS PGothic" panose="020B0600070205080204" pitchFamily="34" charset="-128"/>
              </a:defRPr>
            </a:lvl2pPr>
            <a:lvl3pPr marL="1092200" indent="-217488" defTabSz="922338">
              <a:spcBef>
                <a:spcPct val="30000"/>
              </a:spcBef>
              <a:defRPr sz="1200">
                <a:solidFill>
                  <a:schemeClr val="tx1"/>
                </a:solidFill>
                <a:latin typeface="Arial" panose="020B0604020202020204" pitchFamily="34" charset="0"/>
                <a:ea typeface="MS PGothic" panose="020B0600070205080204" pitchFamily="34" charset="-128"/>
              </a:defRPr>
            </a:lvl3pPr>
            <a:lvl4pPr marL="1530350" indent="-217488" defTabSz="922338">
              <a:spcBef>
                <a:spcPct val="30000"/>
              </a:spcBef>
              <a:defRPr sz="1200">
                <a:solidFill>
                  <a:schemeClr val="tx1"/>
                </a:solidFill>
                <a:latin typeface="Arial" panose="020B0604020202020204" pitchFamily="34" charset="0"/>
                <a:ea typeface="MS PGothic" panose="020B0600070205080204" pitchFamily="34" charset="-128"/>
              </a:defRPr>
            </a:lvl4pPr>
            <a:lvl5pPr marL="1966913" indent="-217488" defTabSz="922338">
              <a:spcBef>
                <a:spcPct val="30000"/>
              </a:spcBef>
              <a:defRPr sz="1200">
                <a:solidFill>
                  <a:schemeClr val="tx1"/>
                </a:solidFill>
                <a:latin typeface="Arial" panose="020B0604020202020204" pitchFamily="34" charset="0"/>
                <a:ea typeface="MS PGothic" panose="020B0600070205080204" pitchFamily="34" charset="-128"/>
              </a:defRPr>
            </a:lvl5pPr>
            <a:lvl6pPr marL="2424113" indent="-217488"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881313" indent="-217488"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338513" indent="-217488"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795713" indent="-217488"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05D009C-796C-4EF3-BD67-438C7B395C66}" type="slidenum">
              <a:rPr lang="en-US" altLang="en-US" sz="1300" smtClean="0">
                <a:ea typeface="SimSun" panose="02010600030101010101" pitchFamily="2" charset="-122"/>
              </a:rPr>
              <a:pPr>
                <a:spcBef>
                  <a:spcPct val="0"/>
                </a:spcBef>
              </a:pPr>
              <a:t>30</a:t>
            </a:fld>
            <a:endParaRPr lang="en-US" altLang="en-US" sz="1300">
              <a:ea typeface="SimSun"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FEF3E95-56F0-4532-B3CD-A92875B5E66D}"/>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A8C11B7B-DA07-4830-8110-5EC3C6A9AE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5AFE3F77-B31F-49E0-B442-643EED835A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MS PGothic" panose="020B0600070205080204" pitchFamily="34" charset="-128"/>
              </a:defRPr>
            </a:lvl1pPr>
            <a:lvl2pPr marL="709613" indent="-273050" defTabSz="922338">
              <a:spcBef>
                <a:spcPct val="30000"/>
              </a:spcBef>
              <a:defRPr sz="1200">
                <a:solidFill>
                  <a:schemeClr val="tx1"/>
                </a:solidFill>
                <a:latin typeface="Arial" panose="020B0604020202020204" pitchFamily="34" charset="0"/>
                <a:ea typeface="MS PGothic" panose="020B0600070205080204" pitchFamily="34" charset="-128"/>
              </a:defRPr>
            </a:lvl2pPr>
            <a:lvl3pPr marL="1092200" indent="-217488" defTabSz="922338">
              <a:spcBef>
                <a:spcPct val="30000"/>
              </a:spcBef>
              <a:defRPr sz="1200">
                <a:solidFill>
                  <a:schemeClr val="tx1"/>
                </a:solidFill>
                <a:latin typeface="Arial" panose="020B0604020202020204" pitchFamily="34" charset="0"/>
                <a:ea typeface="MS PGothic" panose="020B0600070205080204" pitchFamily="34" charset="-128"/>
              </a:defRPr>
            </a:lvl3pPr>
            <a:lvl4pPr marL="1530350" indent="-217488" defTabSz="922338">
              <a:spcBef>
                <a:spcPct val="30000"/>
              </a:spcBef>
              <a:defRPr sz="1200">
                <a:solidFill>
                  <a:schemeClr val="tx1"/>
                </a:solidFill>
                <a:latin typeface="Arial" panose="020B0604020202020204" pitchFamily="34" charset="0"/>
                <a:ea typeface="MS PGothic" panose="020B0600070205080204" pitchFamily="34" charset="-128"/>
              </a:defRPr>
            </a:lvl4pPr>
            <a:lvl5pPr marL="1966913" indent="-217488" defTabSz="922338">
              <a:spcBef>
                <a:spcPct val="30000"/>
              </a:spcBef>
              <a:defRPr sz="1200">
                <a:solidFill>
                  <a:schemeClr val="tx1"/>
                </a:solidFill>
                <a:latin typeface="Arial" panose="020B0604020202020204" pitchFamily="34" charset="0"/>
                <a:ea typeface="MS PGothic" panose="020B0600070205080204" pitchFamily="34" charset="-128"/>
              </a:defRPr>
            </a:lvl5pPr>
            <a:lvl6pPr marL="2424113" indent="-217488"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881313" indent="-217488"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338513" indent="-217488"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795713" indent="-217488"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965E8D2-C341-481E-9164-4AC8A21D86D3}" type="slidenum">
              <a:rPr lang="en-US" altLang="en-US" sz="1300" smtClean="0">
                <a:ea typeface="SimSun" panose="02010600030101010101" pitchFamily="2" charset="-122"/>
              </a:rPr>
              <a:pPr>
                <a:spcBef>
                  <a:spcPct val="0"/>
                </a:spcBef>
              </a:pPr>
              <a:t>31</a:t>
            </a:fld>
            <a:endParaRPr lang="en-US" altLang="en-US" sz="1300">
              <a:ea typeface="SimSun"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CB06477-9DBF-432C-AA22-1C1D4110060F}"/>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0709B7AD-32A1-4635-B434-49D9401285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4" name="Slide Number Placeholder 3">
            <a:extLst>
              <a:ext uri="{FF2B5EF4-FFF2-40B4-BE49-F238E27FC236}">
                <a16:creationId xmlns:a16="http://schemas.microsoft.com/office/drawing/2014/main" id="{B9301653-3FF3-475D-BD43-186E86C082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MS PGothic" panose="020B0600070205080204" pitchFamily="34" charset="-128"/>
              </a:defRPr>
            </a:lvl1pPr>
            <a:lvl2pPr marL="709613" indent="-273050" defTabSz="922338">
              <a:spcBef>
                <a:spcPct val="30000"/>
              </a:spcBef>
              <a:defRPr sz="1200">
                <a:solidFill>
                  <a:schemeClr val="tx1"/>
                </a:solidFill>
                <a:latin typeface="Arial" panose="020B0604020202020204" pitchFamily="34" charset="0"/>
                <a:ea typeface="MS PGothic" panose="020B0600070205080204" pitchFamily="34" charset="-128"/>
              </a:defRPr>
            </a:lvl2pPr>
            <a:lvl3pPr marL="1092200" indent="-217488" defTabSz="922338">
              <a:spcBef>
                <a:spcPct val="30000"/>
              </a:spcBef>
              <a:defRPr sz="1200">
                <a:solidFill>
                  <a:schemeClr val="tx1"/>
                </a:solidFill>
                <a:latin typeface="Arial" panose="020B0604020202020204" pitchFamily="34" charset="0"/>
                <a:ea typeface="MS PGothic" panose="020B0600070205080204" pitchFamily="34" charset="-128"/>
              </a:defRPr>
            </a:lvl3pPr>
            <a:lvl4pPr marL="1530350" indent="-217488" defTabSz="922338">
              <a:spcBef>
                <a:spcPct val="30000"/>
              </a:spcBef>
              <a:defRPr sz="1200">
                <a:solidFill>
                  <a:schemeClr val="tx1"/>
                </a:solidFill>
                <a:latin typeface="Arial" panose="020B0604020202020204" pitchFamily="34" charset="0"/>
                <a:ea typeface="MS PGothic" panose="020B0600070205080204" pitchFamily="34" charset="-128"/>
              </a:defRPr>
            </a:lvl4pPr>
            <a:lvl5pPr marL="1966913" indent="-217488" defTabSz="922338">
              <a:spcBef>
                <a:spcPct val="30000"/>
              </a:spcBef>
              <a:defRPr sz="1200">
                <a:solidFill>
                  <a:schemeClr val="tx1"/>
                </a:solidFill>
                <a:latin typeface="Arial" panose="020B0604020202020204" pitchFamily="34" charset="0"/>
                <a:ea typeface="MS PGothic" panose="020B0600070205080204" pitchFamily="34" charset="-128"/>
              </a:defRPr>
            </a:lvl5pPr>
            <a:lvl6pPr marL="2424113" indent="-217488"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881313" indent="-217488"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338513" indent="-217488"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795713" indent="-217488" defTabSz="9223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0325311-1D67-42CF-B921-8853A5DE2C64}" type="slidenum">
              <a:rPr lang="en-US" altLang="en-US" sz="1300" smtClean="0">
                <a:ea typeface="SimSun" panose="02010600030101010101" pitchFamily="2" charset="-122"/>
              </a:rPr>
              <a:pPr>
                <a:spcBef>
                  <a:spcPct val="0"/>
                </a:spcBef>
              </a:pPr>
              <a:t>32</a:t>
            </a:fld>
            <a:endParaRPr lang="en-US" altLang="en-US" sz="1300">
              <a:ea typeface="SimSun"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9" name="Google Shape;309;p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9" name="Google Shape;319;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5" name="Google Shape;165;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3" name="Google Shape;143;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4" name="Google Shape;184;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4" name="Google Shape;194;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3" name="Google Shape;233;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7" name="Google Shape;247;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2" name="Google Shape;282;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B866D57-AB47-42DF-9D4C-B8CFF1B3970B}"/>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73577E4F-2F4D-42C0-8F5F-AA1D5AF593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70042C08-934A-4DF8-A710-475C824BAC25}"/>
              </a:ext>
            </a:extLst>
          </p:cNvPr>
          <p:cNvSpPr txBox="1">
            <a:spLocks noGrp="1"/>
          </p:cNvSpPr>
          <p:nvPr/>
        </p:nvSpPr>
        <p:spPr bwMode="auto">
          <a:xfrm>
            <a:off x="3937000" y="8774113"/>
            <a:ext cx="3011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8" tIns="46234" rIns="92468" bIns="46234" anchor="b"/>
          <a:lstStyle>
            <a:lvl1pPr defTabSz="9636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636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636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636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636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E168A9CD-9384-4203-A9DD-125221D13739}" type="slidenum">
              <a:rPr lang="en-US" altLang="en-US" sz="1300">
                <a:solidFill>
                  <a:srgbClr val="000000"/>
                </a:solidFill>
              </a:rPr>
              <a:pPr algn="r" eaLnBrk="1" hangingPunct="1">
                <a:spcBef>
                  <a:spcPct val="0"/>
                </a:spcBef>
              </a:pPr>
              <a:t>12</a:t>
            </a:fld>
            <a:endParaRPr lang="en-US" altLang="en-US" sz="13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3"/>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3"/>
          <p:cNvSpPr txBox="1">
            <a:spLocks noGrp="1"/>
          </p:cNvSpPr>
          <p:nvPr>
            <p:ph type="body" idx="1"/>
          </p:nvPr>
        </p:nvSpPr>
        <p:spPr>
          <a:xfrm>
            <a:off x="1522876" y="1905000"/>
            <a:ext cx="9143538" cy="41148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3"/>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Google Shape;42;p3"/>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Google Shape;43;p3"/>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12"/>
          <p:cNvSpPr txBox="1">
            <a:spLocks noGrp="1"/>
          </p:cNvSpPr>
          <p:nvPr>
            <p:ph type="title"/>
          </p:nvPr>
        </p:nvSpPr>
        <p:spPr>
          <a:xfrm rot="5400000">
            <a:off x="7360907" y="2743200"/>
            <a:ext cx="5410200" cy="1143001"/>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12"/>
          <p:cNvSpPr txBox="1">
            <a:spLocks noGrp="1"/>
          </p:cNvSpPr>
          <p:nvPr>
            <p:ph type="body" idx="1"/>
          </p:nvPr>
        </p:nvSpPr>
        <p:spPr>
          <a:xfrm rot="5400000">
            <a:off x="2665412" y="-533399"/>
            <a:ext cx="5410200" cy="769619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4" name="Google Shape;104;p12"/>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12"/>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Google Shape;106;p12"/>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4"/>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Google Shape;47;p4"/>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Google Shape;48;p4"/>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5"/>
          <p:cNvSpPr txBox="1">
            <a:spLocks noGrp="1"/>
          </p:cNvSpPr>
          <p:nvPr>
            <p:ph type="body" idx="1"/>
          </p:nvPr>
        </p:nvSpPr>
        <p:spPr>
          <a:xfrm>
            <a:off x="1522413" y="1904999"/>
            <a:ext cx="4435564" cy="4088921"/>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2" name="Google Shape;52;p5"/>
          <p:cNvSpPr txBox="1">
            <a:spLocks noGrp="1"/>
          </p:cNvSpPr>
          <p:nvPr>
            <p:ph type="body" idx="2"/>
          </p:nvPr>
        </p:nvSpPr>
        <p:spPr>
          <a:xfrm>
            <a:off x="6230849" y="1904999"/>
            <a:ext cx="4435564" cy="4088921"/>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3" name="Google Shape;53;p5"/>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5"/>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5"/>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6"/>
          <p:cNvSpPr txBox="1">
            <a:spLocks noGrp="1"/>
          </p:cNvSpPr>
          <p:nvPr>
            <p:ph type="body" idx="1"/>
          </p:nvPr>
        </p:nvSpPr>
        <p:spPr>
          <a:xfrm>
            <a:off x="1522413" y="1828800"/>
            <a:ext cx="4419599" cy="685801"/>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9" name="Google Shape;59;p6"/>
          <p:cNvSpPr txBox="1">
            <a:spLocks noGrp="1"/>
          </p:cNvSpPr>
          <p:nvPr>
            <p:ph type="body" idx="2"/>
          </p:nvPr>
        </p:nvSpPr>
        <p:spPr>
          <a:xfrm>
            <a:off x="1522413" y="2590801"/>
            <a:ext cx="4419599" cy="3429000"/>
          </a:xfrm>
          <a:prstGeom prst="rect">
            <a:avLst/>
          </a:prstGeom>
          <a:noFill/>
          <a:ln>
            <a:noFill/>
          </a:ln>
        </p:spPr>
        <p:txBody>
          <a:bodyPr spcFirstLastPara="1" wrap="square" lIns="91425" tIns="45700" rIns="91425" bIns="45700" anchor="t" anchorCtr="0"/>
          <a:lstStyle>
            <a:lvl1pPr marL="457200" marR="0" lvl="0" indent="-355600" algn="l" rtl="0">
              <a:lnSpc>
                <a:spcPct val="90000"/>
              </a:lnSpc>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0" name="Google Shape;60;p6"/>
          <p:cNvSpPr txBox="1">
            <a:spLocks noGrp="1"/>
          </p:cNvSpPr>
          <p:nvPr>
            <p:ph type="body" idx="3"/>
          </p:nvPr>
        </p:nvSpPr>
        <p:spPr>
          <a:xfrm>
            <a:off x="6246814" y="1828800"/>
            <a:ext cx="4419599" cy="685801"/>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1" name="Google Shape;61;p6"/>
          <p:cNvSpPr txBox="1">
            <a:spLocks noGrp="1"/>
          </p:cNvSpPr>
          <p:nvPr>
            <p:ph type="body" idx="4"/>
          </p:nvPr>
        </p:nvSpPr>
        <p:spPr>
          <a:xfrm>
            <a:off x="6246814" y="2590801"/>
            <a:ext cx="4419599" cy="3429000"/>
          </a:xfrm>
          <a:prstGeom prst="rect">
            <a:avLst/>
          </a:prstGeom>
          <a:noFill/>
          <a:ln>
            <a:noFill/>
          </a:ln>
        </p:spPr>
        <p:txBody>
          <a:bodyPr spcFirstLastPara="1" wrap="square" lIns="91425" tIns="45700" rIns="91425" bIns="45700" anchor="t" anchorCtr="0"/>
          <a:lstStyle>
            <a:lvl1pPr marL="457200" marR="0" lvl="0" indent="-355600" algn="l" rtl="0">
              <a:lnSpc>
                <a:spcPct val="90000"/>
              </a:lnSpc>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2" name="Google Shape;62;p6"/>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p6"/>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6"/>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
          <p:cNvSpPr/>
          <p:nvPr/>
        </p:nvSpPr>
        <p:spPr>
          <a:xfrm>
            <a:off x="1217609" y="1019175"/>
            <a:ext cx="7447419" cy="4572000"/>
          </a:xfrm>
          <a:prstGeom prst="rect">
            <a:avLst/>
          </a:prstGeom>
          <a:noFill/>
          <a:ln w="1016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7" name="Google Shape;67;p7"/>
          <p:cNvSpPr txBox="1">
            <a:spLocks noGrp="1"/>
          </p:cNvSpPr>
          <p:nvPr>
            <p:ph type="title"/>
          </p:nvPr>
        </p:nvSpPr>
        <p:spPr>
          <a:xfrm>
            <a:off x="7923214" y="1371600"/>
            <a:ext cx="3124200" cy="20574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7"/>
          <p:cNvSpPr>
            <a:spLocks noGrp="1"/>
          </p:cNvSpPr>
          <p:nvPr>
            <p:ph type="pic" idx="2"/>
          </p:nvPr>
        </p:nvSpPr>
        <p:spPr>
          <a:xfrm>
            <a:off x="1400490" y="1202055"/>
            <a:ext cx="5760720" cy="4206240"/>
          </a:xfrm>
          <a:prstGeom prst="rect">
            <a:avLst/>
          </a:prstGeom>
          <a:solidFill>
            <a:srgbClr val="F2F2F2"/>
          </a:solidFill>
          <a:ln>
            <a:noFill/>
          </a:ln>
        </p:spPr>
        <p:txBody>
          <a:bodyPr spcFirstLastPara="1" wrap="square" lIns="91425" tIns="914400" rIns="91425" bIns="45700" anchor="t" anchorCtr="0"/>
          <a:lstStyle>
            <a:lvl1pPr marR="0" lvl="0" algn="ctr" rtl="0">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7"/>
          <p:cNvSpPr txBox="1">
            <a:spLocks noGrp="1"/>
          </p:cNvSpPr>
          <p:nvPr>
            <p:ph type="body" idx="1"/>
          </p:nvPr>
        </p:nvSpPr>
        <p:spPr>
          <a:xfrm>
            <a:off x="7923214" y="3536829"/>
            <a:ext cx="3124200" cy="1797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0" name="Google Shape;70;p7"/>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7"/>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Google Shape;72;p7"/>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1522413" y="1905000"/>
            <a:ext cx="9144000" cy="26670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5400"/>
              <a:buFont typeface="Arial"/>
              <a:buNone/>
              <a:defRPr sz="54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8"/>
          <p:cNvSpPr txBox="1">
            <a:spLocks noGrp="1"/>
          </p:cNvSpPr>
          <p:nvPr>
            <p:ph type="body" idx="1"/>
          </p:nvPr>
        </p:nvSpPr>
        <p:spPr>
          <a:xfrm>
            <a:off x="1522413" y="4876800"/>
            <a:ext cx="8229598" cy="11430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chemeClr val="dk1"/>
              </a:buClr>
              <a:buSzPts val="1800"/>
              <a:buFont typeface="Arial"/>
              <a:buNone/>
              <a:defRPr sz="1800" b="0" i="0" u="none" strike="noStrike" cap="none">
                <a:solidFill>
                  <a:srgbClr val="909090"/>
                </a:solidFill>
                <a:latin typeface="Arial"/>
                <a:ea typeface="Arial"/>
                <a:cs typeface="Arial"/>
                <a:sym typeface="Arial"/>
              </a:defRPr>
            </a:lvl2pPr>
            <a:lvl3pPr marL="1371600" marR="0" lvl="2" indent="-228600" algn="l" rtl="0">
              <a:lnSpc>
                <a:spcPct val="90000"/>
              </a:lnSpc>
              <a:spcBef>
                <a:spcPts val="800"/>
              </a:spcBef>
              <a:spcAft>
                <a:spcPts val="0"/>
              </a:spcAft>
              <a:buClr>
                <a:schemeClr val="dk1"/>
              </a:buClr>
              <a:buSzPts val="1600"/>
              <a:buFont typeface="Arial"/>
              <a:buNone/>
              <a:defRPr sz="1600" b="0" i="0" u="none" strike="noStrike" cap="none">
                <a:solidFill>
                  <a:srgbClr val="909090"/>
                </a:solidFill>
                <a:latin typeface="Arial"/>
                <a:ea typeface="Arial"/>
                <a:cs typeface="Arial"/>
                <a:sym typeface="Arial"/>
              </a:defRPr>
            </a:lvl3pPr>
            <a:lvl4pPr marL="1828800" marR="0" lvl="3" indent="-228600" algn="l" rtl="0">
              <a:lnSpc>
                <a:spcPct val="90000"/>
              </a:lnSpc>
              <a:spcBef>
                <a:spcPts val="800"/>
              </a:spcBef>
              <a:spcAft>
                <a:spcPts val="0"/>
              </a:spcAft>
              <a:buClr>
                <a:schemeClr val="dk1"/>
              </a:buClr>
              <a:buSzPts val="1400"/>
              <a:buFont typeface="Arial"/>
              <a:buNone/>
              <a:defRPr sz="1400" b="0" i="0" u="none" strike="noStrike" cap="none">
                <a:solidFill>
                  <a:srgbClr val="909090"/>
                </a:solidFill>
                <a:latin typeface="Arial"/>
                <a:ea typeface="Arial"/>
                <a:cs typeface="Arial"/>
                <a:sym typeface="Arial"/>
              </a:defRPr>
            </a:lvl4pPr>
            <a:lvl5pPr marL="2286000" marR="0" lvl="4" indent="-228600" algn="l" rtl="0">
              <a:lnSpc>
                <a:spcPct val="90000"/>
              </a:lnSpc>
              <a:spcBef>
                <a:spcPts val="800"/>
              </a:spcBef>
              <a:spcAft>
                <a:spcPts val="0"/>
              </a:spcAft>
              <a:buClr>
                <a:schemeClr val="dk1"/>
              </a:buClr>
              <a:buSzPts val="1400"/>
              <a:buFont typeface="Arial"/>
              <a:buNone/>
              <a:defRPr sz="1400" b="0" i="0" u="none" strike="noStrike" cap="none">
                <a:solidFill>
                  <a:srgbClr val="909090"/>
                </a:solidFill>
                <a:latin typeface="Arial"/>
                <a:ea typeface="Arial"/>
                <a:cs typeface="Arial"/>
                <a:sym typeface="Arial"/>
              </a:defRPr>
            </a:lvl5pPr>
            <a:lvl6pPr marL="2743200" marR="0" lvl="5" indent="-228600" algn="l" rtl="0">
              <a:lnSpc>
                <a:spcPct val="90000"/>
              </a:lnSpc>
              <a:spcBef>
                <a:spcPts val="800"/>
              </a:spcBef>
              <a:spcAft>
                <a:spcPts val="0"/>
              </a:spcAft>
              <a:buClr>
                <a:schemeClr val="dk1"/>
              </a:buClr>
              <a:buSzPts val="1400"/>
              <a:buFont typeface="Arial"/>
              <a:buNone/>
              <a:defRPr sz="1400" b="0" i="0" u="none" strike="noStrike" cap="none">
                <a:solidFill>
                  <a:srgbClr val="909090"/>
                </a:solidFill>
                <a:latin typeface="Arial"/>
                <a:ea typeface="Arial"/>
                <a:cs typeface="Arial"/>
                <a:sym typeface="Arial"/>
              </a:defRPr>
            </a:lvl6pPr>
            <a:lvl7pPr marL="3200400" marR="0" lvl="6" indent="-228600" algn="l" rtl="0">
              <a:lnSpc>
                <a:spcPct val="90000"/>
              </a:lnSpc>
              <a:spcBef>
                <a:spcPts val="800"/>
              </a:spcBef>
              <a:spcAft>
                <a:spcPts val="0"/>
              </a:spcAft>
              <a:buClr>
                <a:schemeClr val="dk1"/>
              </a:buClr>
              <a:buSzPts val="1400"/>
              <a:buFont typeface="Arial"/>
              <a:buNone/>
              <a:defRPr sz="1400" b="0" i="0" u="none" strike="noStrike" cap="none">
                <a:solidFill>
                  <a:srgbClr val="909090"/>
                </a:solidFill>
                <a:latin typeface="Arial"/>
                <a:ea typeface="Arial"/>
                <a:cs typeface="Arial"/>
                <a:sym typeface="Arial"/>
              </a:defRPr>
            </a:lvl7pPr>
            <a:lvl8pPr marL="3657600" marR="0" lvl="7" indent="-228600" algn="l" rtl="0">
              <a:lnSpc>
                <a:spcPct val="90000"/>
              </a:lnSpc>
              <a:spcBef>
                <a:spcPts val="800"/>
              </a:spcBef>
              <a:spcAft>
                <a:spcPts val="0"/>
              </a:spcAft>
              <a:buClr>
                <a:schemeClr val="dk1"/>
              </a:buClr>
              <a:buSzPts val="1400"/>
              <a:buFont typeface="Arial"/>
              <a:buNone/>
              <a:defRPr sz="1400" b="0" i="0" u="none" strike="noStrike" cap="none">
                <a:solidFill>
                  <a:srgbClr val="909090"/>
                </a:solidFill>
                <a:latin typeface="Arial"/>
                <a:ea typeface="Arial"/>
                <a:cs typeface="Arial"/>
                <a:sym typeface="Arial"/>
              </a:defRPr>
            </a:lvl8pPr>
            <a:lvl9pPr marL="4114800" marR="0" lvl="8" indent="-228600" algn="l" rtl="0">
              <a:lnSpc>
                <a:spcPct val="90000"/>
              </a:lnSpc>
              <a:spcBef>
                <a:spcPts val="800"/>
              </a:spcBef>
              <a:spcAft>
                <a:spcPts val="0"/>
              </a:spcAft>
              <a:buClr>
                <a:schemeClr val="dk1"/>
              </a:buClr>
              <a:buSzPts val="1400"/>
              <a:buFont typeface="Arial"/>
              <a:buNone/>
              <a:defRPr sz="1400" b="0" i="0" u="none" strike="noStrike" cap="none">
                <a:solidFill>
                  <a:srgbClr val="909090"/>
                </a:solidFill>
                <a:latin typeface="Arial"/>
                <a:ea typeface="Arial"/>
                <a:cs typeface="Arial"/>
                <a:sym typeface="Arial"/>
              </a:defRPr>
            </a:lvl9pPr>
          </a:lstStyle>
          <a:p>
            <a:endParaRPr/>
          </a:p>
        </p:txBody>
      </p:sp>
      <p:sp>
        <p:nvSpPr>
          <p:cNvPr id="76" name="Google Shape;76;p8"/>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8"/>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Google Shape;78;p8"/>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dk1"/>
                </a:solidFill>
                <a:latin typeface="Arial"/>
                <a:ea typeface="Arial"/>
                <a:cs typeface="Arial"/>
                <a:sym typeface="Arial"/>
              </a:defRPr>
            </a:lvl1pPr>
            <a:lvl2pPr marL="0" marR="0" lvl="1" indent="0" algn="r" rtl="0">
              <a:spcBef>
                <a:spcPts val="0"/>
              </a:spcBef>
              <a:buNone/>
              <a:defRPr sz="800" b="0" i="0" u="none" strike="noStrike" cap="none">
                <a:solidFill>
                  <a:schemeClr val="dk1"/>
                </a:solidFill>
                <a:latin typeface="Arial"/>
                <a:ea typeface="Arial"/>
                <a:cs typeface="Arial"/>
                <a:sym typeface="Arial"/>
              </a:defRPr>
            </a:lvl2pPr>
            <a:lvl3pPr marL="0" marR="0" lvl="2" indent="0" algn="r" rtl="0">
              <a:spcBef>
                <a:spcPts val="0"/>
              </a:spcBef>
              <a:buNone/>
              <a:defRPr sz="800" b="0" i="0" u="none" strike="noStrike" cap="none">
                <a:solidFill>
                  <a:schemeClr val="dk1"/>
                </a:solidFill>
                <a:latin typeface="Arial"/>
                <a:ea typeface="Arial"/>
                <a:cs typeface="Arial"/>
                <a:sym typeface="Arial"/>
              </a:defRPr>
            </a:lvl3pPr>
            <a:lvl4pPr marL="0" marR="0" lvl="3" indent="0" algn="r" rtl="0">
              <a:spcBef>
                <a:spcPts val="0"/>
              </a:spcBef>
              <a:buNone/>
              <a:defRPr sz="800" b="0" i="0" u="none" strike="noStrike" cap="none">
                <a:solidFill>
                  <a:schemeClr val="dk1"/>
                </a:solidFill>
                <a:latin typeface="Arial"/>
                <a:ea typeface="Arial"/>
                <a:cs typeface="Arial"/>
                <a:sym typeface="Arial"/>
              </a:defRPr>
            </a:lvl4pPr>
            <a:lvl5pPr marL="0" marR="0" lvl="4" indent="0" algn="r" rtl="0">
              <a:spcBef>
                <a:spcPts val="0"/>
              </a:spcBef>
              <a:buNone/>
              <a:defRPr sz="800" b="0" i="0" u="none" strike="noStrike" cap="none">
                <a:solidFill>
                  <a:schemeClr val="dk1"/>
                </a:solidFill>
                <a:latin typeface="Arial"/>
                <a:ea typeface="Arial"/>
                <a:cs typeface="Arial"/>
                <a:sym typeface="Arial"/>
              </a:defRPr>
            </a:lvl5pPr>
            <a:lvl6pPr marL="0" marR="0" lvl="5" indent="0" algn="r" rtl="0">
              <a:spcBef>
                <a:spcPts val="0"/>
              </a:spcBef>
              <a:buNone/>
              <a:defRPr sz="800" b="0" i="0" u="none" strike="noStrike" cap="none">
                <a:solidFill>
                  <a:schemeClr val="dk1"/>
                </a:solidFill>
                <a:latin typeface="Arial"/>
                <a:ea typeface="Arial"/>
                <a:cs typeface="Arial"/>
                <a:sym typeface="Arial"/>
              </a:defRPr>
            </a:lvl6pPr>
            <a:lvl7pPr marL="0" marR="0" lvl="6" indent="0" algn="r" rtl="0">
              <a:spcBef>
                <a:spcPts val="0"/>
              </a:spcBef>
              <a:buNone/>
              <a:defRPr sz="800" b="0" i="0" u="none" strike="noStrike" cap="none">
                <a:solidFill>
                  <a:schemeClr val="dk1"/>
                </a:solidFill>
                <a:latin typeface="Arial"/>
                <a:ea typeface="Arial"/>
                <a:cs typeface="Arial"/>
                <a:sym typeface="Arial"/>
              </a:defRPr>
            </a:lvl7pPr>
            <a:lvl8pPr marL="0" marR="0" lvl="7" indent="0" algn="r" rtl="0">
              <a:spcBef>
                <a:spcPts val="0"/>
              </a:spcBef>
              <a:buNone/>
              <a:defRPr sz="800" b="0" i="0" u="none" strike="noStrike" cap="none">
                <a:solidFill>
                  <a:schemeClr val="dk1"/>
                </a:solidFill>
                <a:latin typeface="Arial"/>
                <a:ea typeface="Arial"/>
                <a:cs typeface="Arial"/>
                <a:sym typeface="Arial"/>
              </a:defRPr>
            </a:lvl8pPr>
            <a:lvl9pPr marL="0" marR="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9"/>
        <p:cNvGrpSpPr/>
        <p:nvPr/>
      </p:nvGrpSpPr>
      <p:grpSpPr>
        <a:xfrm>
          <a:off x="0" y="0"/>
          <a:ext cx="0" cy="0"/>
          <a:chOff x="0" y="0"/>
          <a:chExt cx="0" cy="0"/>
        </a:xfrm>
      </p:grpSpPr>
      <p:grpSp>
        <p:nvGrpSpPr>
          <p:cNvPr id="80" name="Google Shape;80;p9"/>
          <p:cNvGrpSpPr/>
          <p:nvPr/>
        </p:nvGrpSpPr>
        <p:grpSpPr>
          <a:xfrm>
            <a:off x="0" y="6309360"/>
            <a:ext cx="12190231" cy="548640"/>
            <a:chOff x="0" y="6309360"/>
            <a:chExt cx="12190231" cy="548640"/>
          </a:xfrm>
        </p:grpSpPr>
        <p:sp>
          <p:nvSpPr>
            <p:cNvPr id="81" name="Google Shape;81;p9"/>
            <p:cNvSpPr/>
            <p:nvPr/>
          </p:nvSpPr>
          <p:spPr>
            <a:xfrm>
              <a:off x="0" y="6400800"/>
              <a:ext cx="12188825" cy="45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2" name="Google Shape;82;p9"/>
            <p:cNvSpPr/>
            <p:nvPr/>
          </p:nvSpPr>
          <p:spPr>
            <a:xfrm>
              <a:off x="1279" y="6309360"/>
              <a:ext cx="12188952" cy="9721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3" name="Google Shape;83;p9"/>
            <p:cNvSpPr/>
            <p:nvPr/>
          </p:nvSpPr>
          <p:spPr>
            <a:xfrm>
              <a:off x="1279" y="6379143"/>
              <a:ext cx="12188952" cy="274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84" name="Google Shape;84;p9"/>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9"/>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p9"/>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10"/>
          <p:cNvSpPr/>
          <p:nvPr/>
        </p:nvSpPr>
        <p:spPr>
          <a:xfrm>
            <a:off x="1217609" y="1019175"/>
            <a:ext cx="7229705" cy="4572000"/>
          </a:xfrm>
          <a:prstGeom prst="rect">
            <a:avLst/>
          </a:prstGeom>
          <a:noFill/>
          <a:ln w="1016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9" name="Google Shape;89;p10"/>
          <p:cNvSpPr txBox="1">
            <a:spLocks noGrp="1"/>
          </p:cNvSpPr>
          <p:nvPr>
            <p:ph type="title"/>
          </p:nvPr>
        </p:nvSpPr>
        <p:spPr>
          <a:xfrm>
            <a:off x="7923214" y="1371600"/>
            <a:ext cx="3124200" cy="20574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0"/>
          <p:cNvSpPr txBox="1">
            <a:spLocks noGrp="1"/>
          </p:cNvSpPr>
          <p:nvPr>
            <p:ph type="body" idx="1"/>
          </p:nvPr>
        </p:nvSpPr>
        <p:spPr>
          <a:xfrm>
            <a:off x="1491930" y="1293495"/>
            <a:ext cx="5577840" cy="4023360"/>
          </a:xfrm>
          <a:prstGeom prst="rect">
            <a:avLst/>
          </a:prstGeom>
          <a:noFill/>
          <a:ln>
            <a:noFill/>
          </a:ln>
        </p:spPr>
        <p:txBody>
          <a:bodyPr spcFirstLastPara="1" wrap="square" lIns="91425" tIns="45700" rIns="91425" bIns="45700" anchor="t" anchorCtr="0"/>
          <a:lstStyle>
            <a:lvl1pPr marL="457200" marR="0" lvl="0" indent="-355600" algn="l" rtl="0">
              <a:lnSpc>
                <a:spcPct val="90000"/>
              </a:lnSpc>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1" name="Google Shape;91;p10"/>
          <p:cNvSpPr txBox="1">
            <a:spLocks noGrp="1"/>
          </p:cNvSpPr>
          <p:nvPr>
            <p:ph type="body" idx="2"/>
          </p:nvPr>
        </p:nvSpPr>
        <p:spPr>
          <a:xfrm>
            <a:off x="7923214" y="3536829"/>
            <a:ext cx="3124200" cy="1797169"/>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92" name="Google Shape;92;p10"/>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Google Shape;93;p10"/>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10"/>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1"/>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11"/>
          <p:cNvSpPr txBox="1">
            <a:spLocks noGrp="1"/>
          </p:cNvSpPr>
          <p:nvPr>
            <p:ph type="body" idx="1"/>
          </p:nvPr>
        </p:nvSpPr>
        <p:spPr>
          <a:xfrm rot="5400000">
            <a:off x="4037245" y="-609369"/>
            <a:ext cx="4114800" cy="91435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8" name="Google Shape;98;p11"/>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9" name="Google Shape;99;p11"/>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11"/>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6309360"/>
            <a:ext cx="12190231" cy="548640"/>
            <a:chOff x="0" y="6309360"/>
            <a:chExt cx="12190231" cy="548640"/>
          </a:xfrm>
        </p:grpSpPr>
        <p:sp>
          <p:nvSpPr>
            <p:cNvPr id="11" name="Google Shape;11;p1"/>
            <p:cNvSpPr/>
            <p:nvPr/>
          </p:nvSpPr>
          <p:spPr>
            <a:xfrm>
              <a:off x="0" y="6400800"/>
              <a:ext cx="12188825" cy="45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1"/>
            <p:cNvSpPr/>
            <p:nvPr/>
          </p:nvSpPr>
          <p:spPr>
            <a:xfrm>
              <a:off x="1279" y="6309360"/>
              <a:ext cx="12188952" cy="9721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Google Shape;13;p1"/>
            <p:cNvSpPr/>
            <p:nvPr/>
          </p:nvSpPr>
          <p:spPr>
            <a:xfrm>
              <a:off x="1279" y="6379143"/>
              <a:ext cx="12188952" cy="274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4" name="Google Shape;14;p1"/>
          <p:cNvGrpSpPr/>
          <p:nvPr/>
        </p:nvGrpSpPr>
        <p:grpSpPr>
          <a:xfrm>
            <a:off x="1279" y="0"/>
            <a:ext cx="12188952" cy="320040"/>
            <a:chOff x="1279" y="0"/>
            <a:chExt cx="12188952" cy="320040"/>
          </a:xfrm>
        </p:grpSpPr>
        <p:sp>
          <p:nvSpPr>
            <p:cNvPr id="15" name="Google Shape;15;p1"/>
            <p:cNvSpPr/>
            <p:nvPr/>
          </p:nvSpPr>
          <p:spPr>
            <a:xfrm>
              <a:off x="1279" y="0"/>
              <a:ext cx="12188952" cy="17023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1"/>
            <p:cNvSpPr/>
            <p:nvPr/>
          </p:nvSpPr>
          <p:spPr>
            <a:xfrm>
              <a:off x="1279" y="170234"/>
              <a:ext cx="12188952" cy="14980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1"/>
            <p:cNvSpPr/>
            <p:nvPr/>
          </p:nvSpPr>
          <p:spPr>
            <a:xfrm>
              <a:off x="1279" y="231421"/>
              <a:ext cx="12188952" cy="274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8" name="Google Shape;18;p1"/>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
          <p:cNvSpPr txBox="1">
            <a:spLocks noGrp="1"/>
          </p:cNvSpPr>
          <p:nvPr>
            <p:ph type="body" idx="1"/>
          </p:nvPr>
        </p:nvSpPr>
        <p:spPr>
          <a:xfrm>
            <a:off x="1522876" y="1905000"/>
            <a:ext cx="9143538" cy="41148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 name="Google Shape;20;p1"/>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1"/>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Google Shape;22;p1"/>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23" name="Picture 22">
            <a:extLst>
              <a:ext uri="{FF2B5EF4-FFF2-40B4-BE49-F238E27FC236}">
                <a16:creationId xmlns:a16="http://schemas.microsoft.com/office/drawing/2014/main" id="{C62979F1-FCCE-4D6A-9A7A-745E61F5E6D5}"/>
              </a:ext>
            </a:extLst>
          </p:cNvPr>
          <p:cNvPicPr>
            <a:picLocks noChangeAspect="1"/>
          </p:cNvPicPr>
          <p:nvPr userDrawn="1"/>
        </p:nvPicPr>
        <p:blipFill>
          <a:blip r:embed="rId12"/>
          <a:stretch>
            <a:fillRect/>
          </a:stretch>
        </p:blipFill>
        <p:spPr>
          <a:xfrm>
            <a:off x="9501904" y="503371"/>
            <a:ext cx="2328090" cy="117302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toshiba_backup\Optony\Collateral\Graphics\iStock_000009840968XLarge.jpg">
            <a:extLst>
              <a:ext uri="{FF2B5EF4-FFF2-40B4-BE49-F238E27FC236}">
                <a16:creationId xmlns:a16="http://schemas.microsoft.com/office/drawing/2014/main" id="{B7E14A24-8469-421C-B27E-DC125C43A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5" y="370128"/>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Subtitle 6">
            <a:extLst>
              <a:ext uri="{FF2B5EF4-FFF2-40B4-BE49-F238E27FC236}">
                <a16:creationId xmlns:a16="http://schemas.microsoft.com/office/drawing/2014/main" id="{71796C01-90F3-4EA6-AFE5-6C66761CFD47}"/>
              </a:ext>
            </a:extLst>
          </p:cNvPr>
          <p:cNvSpPr>
            <a:spLocks noGrp="1"/>
          </p:cNvSpPr>
          <p:nvPr>
            <p:ph idx="1"/>
          </p:nvPr>
        </p:nvSpPr>
        <p:spPr>
          <a:xfrm>
            <a:off x="1432156" y="3254826"/>
            <a:ext cx="8689975" cy="2133600"/>
          </a:xfrm>
        </p:spPr>
        <p:txBody>
          <a:bodyPr/>
          <a:lstStyle/>
          <a:p>
            <a:pPr algn="r">
              <a:buFont typeface="Arial" panose="020B0604020202020204" pitchFamily="34" charset="0"/>
              <a:buNone/>
            </a:pPr>
            <a:r>
              <a:rPr lang="en-US" altLang="en-US" b="1" dirty="0"/>
              <a:t>SEED Fund</a:t>
            </a:r>
          </a:p>
          <a:p>
            <a:pPr algn="r">
              <a:buFont typeface="Arial" panose="020B0604020202020204" pitchFamily="34" charset="0"/>
              <a:buNone/>
            </a:pPr>
            <a:r>
              <a:rPr lang="en-US" altLang="en-US" b="1" dirty="0"/>
              <a:t>Collaborative Solar Procurement for Public Agencies</a:t>
            </a:r>
          </a:p>
          <a:p>
            <a:pPr algn="r">
              <a:buFont typeface="Arial" panose="020B0604020202020204" pitchFamily="34" charset="0"/>
              <a:buNone/>
            </a:pPr>
            <a:r>
              <a:rPr lang="en-US" altLang="en-US" dirty="0"/>
              <a:t>Solar Project Installation and Technical Considerations</a:t>
            </a:r>
          </a:p>
          <a:p>
            <a:pPr algn="r">
              <a:buFont typeface="Arial" panose="020B0604020202020204" pitchFamily="34" charset="0"/>
              <a:buNone/>
            </a:pPr>
            <a:r>
              <a:rPr lang="en-US" altLang="en-US" dirty="0"/>
              <a:t>June 2019</a:t>
            </a:r>
          </a:p>
        </p:txBody>
      </p:sp>
      <p:sp>
        <p:nvSpPr>
          <p:cNvPr id="21509" name="AutoShape 5" descr="https://mail.google.com/mail/u/0/?ui=2&amp;ik=702049adcc&amp;view=att&amp;th=138fde347cc8d710&amp;attid=0.1.3&amp;disp=emb&amp;zw&amp;atsh=1">
            <a:extLst>
              <a:ext uri="{FF2B5EF4-FFF2-40B4-BE49-F238E27FC236}">
                <a16:creationId xmlns:a16="http://schemas.microsoft.com/office/drawing/2014/main" id="{52CDD052-9C6C-4789-BE61-5BEDC4D39D34}"/>
              </a:ext>
            </a:extLst>
          </p:cNvPr>
          <p:cNvSpPr>
            <a:spLocks noChangeAspect="1" noChangeArrowheads="1"/>
          </p:cNvSpPr>
          <p:nvPr/>
        </p:nvSpPr>
        <p:spPr bwMode="auto">
          <a:xfrm>
            <a:off x="1671637"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rgbClr val="000000"/>
              </a:solidFill>
              <a:latin typeface="Arial" panose="020B0604020202020204" pitchFamily="34" charset="0"/>
            </a:endParaRPr>
          </a:p>
        </p:txBody>
      </p:sp>
      <p:sp>
        <p:nvSpPr>
          <p:cNvPr id="21510" name="AutoShape 7" descr="https://mail.google.com/mail/u/0/?ui=2&amp;ik=702049adcc&amp;view=att&amp;th=138fde347cc8d710&amp;attid=0.1.3&amp;disp=emb&amp;zw&amp;atsh=1">
            <a:extLst>
              <a:ext uri="{FF2B5EF4-FFF2-40B4-BE49-F238E27FC236}">
                <a16:creationId xmlns:a16="http://schemas.microsoft.com/office/drawing/2014/main" id="{6A7D9A5C-AD8D-453E-9A74-BD87A6BC3AF9}"/>
              </a:ext>
            </a:extLst>
          </p:cNvPr>
          <p:cNvSpPr>
            <a:spLocks noChangeAspect="1" noChangeArrowheads="1"/>
          </p:cNvSpPr>
          <p:nvPr/>
        </p:nvSpPr>
        <p:spPr bwMode="auto">
          <a:xfrm>
            <a:off x="1671637"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rgbClr val="00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4"/>
          <p:cNvSpPr txBox="1">
            <a:spLocks noGrp="1"/>
          </p:cNvSpPr>
          <p:nvPr>
            <p:ph type="title"/>
          </p:nvPr>
        </p:nvSpPr>
        <p:spPr>
          <a:xfrm>
            <a:off x="298989" y="553328"/>
            <a:ext cx="9143538" cy="58615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dirty="0"/>
              <a:t>Potential Participants and Solar Development</a:t>
            </a:r>
            <a:endParaRPr dirty="0"/>
          </a:p>
        </p:txBody>
      </p:sp>
      <p:graphicFrame>
        <p:nvGraphicFramePr>
          <p:cNvPr id="285" name="Google Shape;285;p24"/>
          <p:cNvGraphicFramePr/>
          <p:nvPr>
            <p:extLst>
              <p:ext uri="{D42A27DB-BD31-4B8C-83A1-F6EECF244321}">
                <p14:modId xmlns:p14="http://schemas.microsoft.com/office/powerpoint/2010/main" val="2034391668"/>
              </p:ext>
            </p:extLst>
          </p:nvPr>
        </p:nvGraphicFramePr>
        <p:xfrm>
          <a:off x="847157" y="1282452"/>
          <a:ext cx="8437520" cy="4798631"/>
        </p:xfrm>
        <a:graphic>
          <a:graphicData uri="http://schemas.openxmlformats.org/drawingml/2006/table">
            <a:tbl>
              <a:tblPr firstRow="1" bandRow="1">
                <a:noFill/>
                <a:tableStyleId>{AD5E7232-A36E-4B3E-9888-940035060C6E}</a:tableStyleId>
              </a:tblPr>
              <a:tblGrid>
                <a:gridCol w="3373152">
                  <a:extLst>
                    <a:ext uri="{9D8B030D-6E8A-4147-A177-3AD203B41FA5}">
                      <a16:colId xmlns:a16="http://schemas.microsoft.com/office/drawing/2014/main" val="20000"/>
                    </a:ext>
                  </a:extLst>
                </a:gridCol>
                <a:gridCol w="1266092">
                  <a:extLst>
                    <a:ext uri="{9D8B030D-6E8A-4147-A177-3AD203B41FA5}">
                      <a16:colId xmlns:a16="http://schemas.microsoft.com/office/drawing/2014/main" val="1963271872"/>
                    </a:ext>
                  </a:extLst>
                </a:gridCol>
                <a:gridCol w="1941341">
                  <a:extLst>
                    <a:ext uri="{9D8B030D-6E8A-4147-A177-3AD203B41FA5}">
                      <a16:colId xmlns:a16="http://schemas.microsoft.com/office/drawing/2014/main" val="20002"/>
                    </a:ext>
                  </a:extLst>
                </a:gridCol>
                <a:gridCol w="1856935">
                  <a:extLst>
                    <a:ext uri="{9D8B030D-6E8A-4147-A177-3AD203B41FA5}">
                      <a16:colId xmlns:a16="http://schemas.microsoft.com/office/drawing/2014/main" val="20003"/>
                    </a:ext>
                  </a:extLst>
                </a:gridCol>
              </a:tblGrid>
              <a:tr h="298608">
                <a:tc>
                  <a:txBody>
                    <a:bodyPr/>
                    <a:lstStyle/>
                    <a:p>
                      <a:pPr marL="0" marR="0" lvl="0" indent="0" algn="ctr" rtl="0">
                        <a:spcBef>
                          <a:spcPts val="0"/>
                        </a:spcBef>
                        <a:spcAft>
                          <a:spcPts val="0"/>
                        </a:spcAft>
                        <a:buNone/>
                      </a:pPr>
                      <a:r>
                        <a:rPr lang="en-US" sz="1400" u="none" strike="noStrike" cap="none" dirty="0"/>
                        <a:t>Participants</a:t>
                      </a:r>
                      <a:endParaRPr sz="1400" dirty="0"/>
                    </a:p>
                  </a:txBody>
                  <a:tcPr marL="91450" marR="91450" marT="45725" marB="45725"/>
                </a:tc>
                <a:tc>
                  <a:txBody>
                    <a:bodyPr/>
                    <a:lstStyle/>
                    <a:p>
                      <a:pPr marL="0" marR="0" lvl="0" indent="0" algn="ctr" rtl="0">
                        <a:spcBef>
                          <a:spcPts val="0"/>
                        </a:spcBef>
                        <a:spcAft>
                          <a:spcPts val="0"/>
                        </a:spcAft>
                        <a:buNone/>
                      </a:pPr>
                      <a:r>
                        <a:rPr lang="en-US" sz="1400" dirty="0"/>
                        <a:t>Status</a:t>
                      </a:r>
                      <a:endParaRPr sz="1400" dirty="0"/>
                    </a:p>
                  </a:txBody>
                  <a:tcPr marL="91450" marR="91450" marT="45725" marB="45725"/>
                </a:tc>
                <a:tc>
                  <a:txBody>
                    <a:bodyPr/>
                    <a:lstStyle/>
                    <a:p>
                      <a:pPr marL="0" marR="0" lvl="0" indent="0" algn="ctr" rtl="0">
                        <a:spcBef>
                          <a:spcPts val="0"/>
                        </a:spcBef>
                        <a:spcAft>
                          <a:spcPts val="0"/>
                        </a:spcAft>
                        <a:buNone/>
                      </a:pPr>
                      <a:r>
                        <a:rPr lang="en-US" sz="1400" u="none" strike="noStrike" cap="none" dirty="0"/>
                        <a:t>Recommended Sites</a:t>
                      </a:r>
                      <a:endParaRPr sz="1400" dirty="0"/>
                    </a:p>
                  </a:txBody>
                  <a:tcPr marL="91450" marR="91450" marT="45725" marB="45725"/>
                </a:tc>
                <a:tc>
                  <a:txBody>
                    <a:bodyPr/>
                    <a:lstStyle/>
                    <a:p>
                      <a:pPr marL="0" marR="0" lvl="0" indent="0" algn="ctr" rtl="0">
                        <a:spcBef>
                          <a:spcPts val="0"/>
                        </a:spcBef>
                        <a:spcAft>
                          <a:spcPts val="0"/>
                        </a:spcAft>
                        <a:buNone/>
                      </a:pPr>
                      <a:r>
                        <a:rPr lang="en-US" sz="1400" u="none" strike="noStrike" cap="none" dirty="0"/>
                        <a:t>Solar Potential (kW)</a:t>
                      </a:r>
                      <a:endParaRPr sz="1400" dirty="0"/>
                    </a:p>
                  </a:txBody>
                  <a:tcPr marL="91450" marR="91450" marT="45725" marB="45725"/>
                </a:tc>
                <a:extLst>
                  <a:ext uri="{0D108BD9-81ED-4DB2-BD59-A6C34878D82A}">
                    <a16:rowId xmlns:a16="http://schemas.microsoft.com/office/drawing/2014/main" val="10000"/>
                  </a:ext>
                </a:extLst>
              </a:tr>
              <a:tr h="304687">
                <a:tc>
                  <a:txBody>
                    <a:bodyPr/>
                    <a:lstStyle/>
                    <a:p>
                      <a:pPr marL="0" marR="0" lvl="0" indent="0" algn="l" rtl="0">
                        <a:spcBef>
                          <a:spcPts val="0"/>
                        </a:spcBef>
                        <a:spcAft>
                          <a:spcPts val="0"/>
                        </a:spcAft>
                        <a:buNone/>
                      </a:pPr>
                      <a:r>
                        <a:rPr lang="en-US" sz="1400" u="none" strike="noStrike" cap="none" dirty="0"/>
                        <a:t>City of South Lake Tahoe</a:t>
                      </a:r>
                      <a:endParaRPr sz="1400" dirty="0"/>
                    </a:p>
                  </a:txBody>
                  <a:tcPr marL="91450" marR="91450" marT="45725" marB="45725"/>
                </a:tc>
                <a:tc>
                  <a:txBody>
                    <a:bodyPr/>
                    <a:lstStyle/>
                    <a:p>
                      <a:pPr marL="0" marR="0" lvl="0" indent="0" algn="l" rtl="0">
                        <a:spcBef>
                          <a:spcPts val="0"/>
                        </a:spcBef>
                        <a:spcAft>
                          <a:spcPts val="0"/>
                        </a:spcAft>
                        <a:buNone/>
                      </a:pPr>
                      <a:r>
                        <a:rPr lang="en-US" sz="1400" dirty="0"/>
                        <a:t>Lead Agency</a:t>
                      </a:r>
                      <a:endParaRPr sz="1400" dirty="0"/>
                    </a:p>
                  </a:txBody>
                  <a:tcPr marL="91450" marR="91450" marT="45725" marB="45725"/>
                </a:tc>
                <a:tc>
                  <a:txBody>
                    <a:bodyPr/>
                    <a:lstStyle/>
                    <a:p>
                      <a:pPr marL="0" marR="0" lvl="0" indent="0" algn="ctr" rtl="0">
                        <a:spcBef>
                          <a:spcPts val="0"/>
                        </a:spcBef>
                        <a:spcAft>
                          <a:spcPts val="0"/>
                        </a:spcAft>
                        <a:buNone/>
                      </a:pPr>
                      <a:r>
                        <a:rPr lang="en-US" sz="1400"/>
                        <a:t>5</a:t>
                      </a:r>
                      <a:endParaRPr sz="1400"/>
                    </a:p>
                  </a:txBody>
                  <a:tcPr marL="91450" marR="91450" marT="45725" marB="45725"/>
                </a:tc>
                <a:tc>
                  <a:txBody>
                    <a:bodyPr/>
                    <a:lstStyle/>
                    <a:p>
                      <a:pPr marL="0" marR="0" lvl="0" indent="0" algn="ctr" rtl="0">
                        <a:spcBef>
                          <a:spcPts val="0"/>
                        </a:spcBef>
                        <a:spcAft>
                          <a:spcPts val="0"/>
                        </a:spcAft>
                        <a:buNone/>
                      </a:pPr>
                      <a:r>
                        <a:rPr lang="en-US" sz="1400" dirty="0"/>
                        <a:t>557</a:t>
                      </a:r>
                      <a:endParaRPr sz="1400" dirty="0"/>
                    </a:p>
                  </a:txBody>
                  <a:tcPr marL="91450" marR="91450" marT="45725" marB="45725"/>
                </a:tc>
                <a:extLst>
                  <a:ext uri="{0D108BD9-81ED-4DB2-BD59-A6C34878D82A}">
                    <a16:rowId xmlns:a16="http://schemas.microsoft.com/office/drawing/2014/main" val="10001"/>
                  </a:ext>
                </a:extLst>
              </a:tr>
              <a:tr h="304687">
                <a:tc>
                  <a:txBody>
                    <a:bodyPr/>
                    <a:lstStyle/>
                    <a:p>
                      <a:pPr marL="0" marR="0" lvl="0" indent="0" algn="l" rtl="0">
                        <a:spcBef>
                          <a:spcPts val="0"/>
                        </a:spcBef>
                        <a:spcAft>
                          <a:spcPts val="0"/>
                        </a:spcAft>
                        <a:buNone/>
                      </a:pPr>
                      <a:r>
                        <a:rPr lang="en-US" sz="1400" dirty="0"/>
                        <a:t>City of Nevada City</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1</a:t>
                      </a:r>
                      <a:endParaRPr sz="1400" dirty="0"/>
                    </a:p>
                  </a:txBody>
                  <a:tcPr marL="91450" marR="91450" marT="45725" marB="45725"/>
                </a:tc>
                <a:tc>
                  <a:txBody>
                    <a:bodyPr/>
                    <a:lstStyle/>
                    <a:p>
                      <a:pPr marL="0" marR="0" lvl="0" indent="0" algn="ctr" rtl="0">
                        <a:spcBef>
                          <a:spcPts val="0"/>
                        </a:spcBef>
                        <a:spcAft>
                          <a:spcPts val="0"/>
                        </a:spcAft>
                        <a:buNone/>
                      </a:pPr>
                      <a:r>
                        <a:rPr lang="en-US" sz="1400" dirty="0"/>
                        <a:t>2,852</a:t>
                      </a:r>
                      <a:endParaRPr sz="1400" dirty="0"/>
                    </a:p>
                  </a:txBody>
                  <a:tcPr marL="91450" marR="91450" marT="45725" marB="45725"/>
                </a:tc>
                <a:extLst>
                  <a:ext uri="{0D108BD9-81ED-4DB2-BD59-A6C34878D82A}">
                    <a16:rowId xmlns:a16="http://schemas.microsoft.com/office/drawing/2014/main" val="10002"/>
                  </a:ext>
                </a:extLst>
              </a:tr>
              <a:tr h="304687">
                <a:tc>
                  <a:txBody>
                    <a:bodyPr/>
                    <a:lstStyle/>
                    <a:p>
                      <a:pPr marL="0" marR="0" lvl="0" indent="0" algn="l" rtl="0">
                        <a:spcBef>
                          <a:spcPts val="0"/>
                        </a:spcBef>
                        <a:spcAft>
                          <a:spcPts val="0"/>
                        </a:spcAft>
                        <a:buNone/>
                      </a:pPr>
                      <a:r>
                        <a:rPr lang="en-US" sz="1400" dirty="0"/>
                        <a:t>Tahoe Truckee Sanitation Agency</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1</a:t>
                      </a:r>
                      <a:endParaRPr sz="1400" dirty="0"/>
                    </a:p>
                  </a:txBody>
                  <a:tcPr marL="91450" marR="91450" marT="45725" marB="45725"/>
                </a:tc>
                <a:tc>
                  <a:txBody>
                    <a:bodyPr/>
                    <a:lstStyle/>
                    <a:p>
                      <a:pPr marL="0" marR="0" lvl="0" indent="0" algn="ctr" rtl="0">
                        <a:spcBef>
                          <a:spcPts val="0"/>
                        </a:spcBef>
                        <a:spcAft>
                          <a:spcPts val="0"/>
                        </a:spcAft>
                        <a:buNone/>
                      </a:pPr>
                      <a:r>
                        <a:rPr lang="en-US" sz="1400" dirty="0"/>
                        <a:t>5,562</a:t>
                      </a:r>
                      <a:endParaRPr sz="1400" dirty="0"/>
                    </a:p>
                  </a:txBody>
                  <a:tcPr marL="91450" marR="91450" marT="45725" marB="45725"/>
                </a:tc>
                <a:extLst>
                  <a:ext uri="{0D108BD9-81ED-4DB2-BD59-A6C34878D82A}">
                    <a16:rowId xmlns:a16="http://schemas.microsoft.com/office/drawing/2014/main" val="10003"/>
                  </a:ext>
                </a:extLst>
              </a:tr>
              <a:tr h="298608">
                <a:tc>
                  <a:txBody>
                    <a:bodyPr/>
                    <a:lstStyle/>
                    <a:p>
                      <a:pPr marL="0" marR="0" lvl="0" indent="0" algn="l" rtl="0">
                        <a:spcBef>
                          <a:spcPts val="0"/>
                        </a:spcBef>
                        <a:spcAft>
                          <a:spcPts val="0"/>
                        </a:spcAft>
                        <a:buNone/>
                      </a:pPr>
                      <a:r>
                        <a:rPr lang="en-US" sz="1400" dirty="0"/>
                        <a:t>Truckee Tahoe Airport District</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2</a:t>
                      </a:r>
                      <a:endParaRPr sz="1400" dirty="0"/>
                    </a:p>
                  </a:txBody>
                  <a:tcPr marL="91450" marR="91450" marT="45725" marB="45725"/>
                </a:tc>
                <a:tc>
                  <a:txBody>
                    <a:bodyPr/>
                    <a:lstStyle/>
                    <a:p>
                      <a:pPr marL="0" marR="0" lvl="0" indent="0" algn="ctr" rtl="0">
                        <a:spcBef>
                          <a:spcPts val="0"/>
                        </a:spcBef>
                        <a:spcAft>
                          <a:spcPts val="0"/>
                        </a:spcAft>
                        <a:buNone/>
                      </a:pPr>
                      <a:r>
                        <a:rPr lang="en-US" sz="1400" dirty="0"/>
                        <a:t>9,389</a:t>
                      </a:r>
                      <a:endParaRPr sz="1400" dirty="0"/>
                    </a:p>
                  </a:txBody>
                  <a:tcPr marL="91450" marR="91450" marT="45725" marB="45725"/>
                </a:tc>
                <a:extLst>
                  <a:ext uri="{0D108BD9-81ED-4DB2-BD59-A6C34878D82A}">
                    <a16:rowId xmlns:a16="http://schemas.microsoft.com/office/drawing/2014/main" val="10004"/>
                  </a:ext>
                </a:extLst>
              </a:tr>
              <a:tr h="304687">
                <a:tc>
                  <a:txBody>
                    <a:bodyPr/>
                    <a:lstStyle/>
                    <a:p>
                      <a:pPr marL="0" marR="0" lvl="0" indent="0" algn="l" rtl="0">
                        <a:spcBef>
                          <a:spcPts val="0"/>
                        </a:spcBef>
                        <a:spcAft>
                          <a:spcPts val="0"/>
                        </a:spcAft>
                        <a:buNone/>
                      </a:pPr>
                      <a:r>
                        <a:rPr lang="en-US" sz="1400" dirty="0"/>
                        <a:t>Nevada City School District</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4</a:t>
                      </a:r>
                      <a:endParaRPr sz="1400" dirty="0"/>
                    </a:p>
                  </a:txBody>
                  <a:tcPr marL="91450" marR="91450" marT="45725" marB="45725"/>
                </a:tc>
                <a:tc>
                  <a:txBody>
                    <a:bodyPr/>
                    <a:lstStyle/>
                    <a:p>
                      <a:pPr marL="0" marR="0" lvl="0" indent="0" algn="ctr" rtl="0">
                        <a:spcBef>
                          <a:spcPts val="0"/>
                        </a:spcBef>
                        <a:spcAft>
                          <a:spcPts val="0"/>
                        </a:spcAft>
                        <a:buNone/>
                      </a:pPr>
                      <a:r>
                        <a:rPr lang="en-US" sz="1400" dirty="0"/>
                        <a:t>497</a:t>
                      </a:r>
                      <a:endParaRPr sz="1400" dirty="0"/>
                    </a:p>
                  </a:txBody>
                  <a:tcPr marL="91450" marR="91450" marT="45725" marB="45725"/>
                </a:tc>
                <a:extLst>
                  <a:ext uri="{0D108BD9-81ED-4DB2-BD59-A6C34878D82A}">
                    <a16:rowId xmlns:a16="http://schemas.microsoft.com/office/drawing/2014/main" val="10005"/>
                  </a:ext>
                </a:extLst>
              </a:tr>
              <a:tr h="304687">
                <a:tc>
                  <a:txBody>
                    <a:bodyPr/>
                    <a:lstStyle/>
                    <a:p>
                      <a:pPr marL="0" marR="0" lvl="0" indent="0" algn="l" rtl="0">
                        <a:spcBef>
                          <a:spcPts val="0"/>
                        </a:spcBef>
                        <a:spcAft>
                          <a:spcPts val="0"/>
                        </a:spcAft>
                        <a:buNone/>
                      </a:pPr>
                      <a:r>
                        <a:rPr lang="en-US" sz="1400" dirty="0"/>
                        <a:t>Grass Valley School District</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4</a:t>
                      </a:r>
                      <a:endParaRPr sz="1400" dirty="0"/>
                    </a:p>
                  </a:txBody>
                  <a:tcPr marL="91450" marR="91450" marT="45725" marB="45725"/>
                </a:tc>
                <a:tc>
                  <a:txBody>
                    <a:bodyPr/>
                    <a:lstStyle/>
                    <a:p>
                      <a:pPr marL="0" marR="0" lvl="0" indent="0" algn="ctr" rtl="0">
                        <a:spcBef>
                          <a:spcPts val="0"/>
                        </a:spcBef>
                        <a:spcAft>
                          <a:spcPts val="0"/>
                        </a:spcAft>
                        <a:buNone/>
                      </a:pPr>
                      <a:r>
                        <a:rPr lang="en-US" sz="1400" dirty="0"/>
                        <a:t>500</a:t>
                      </a:r>
                      <a:endParaRPr sz="1400" dirty="0"/>
                    </a:p>
                  </a:txBody>
                  <a:tcPr marL="91450" marR="91450" marT="45725" marB="45725"/>
                </a:tc>
                <a:extLst>
                  <a:ext uri="{0D108BD9-81ED-4DB2-BD59-A6C34878D82A}">
                    <a16:rowId xmlns:a16="http://schemas.microsoft.com/office/drawing/2014/main" val="10006"/>
                  </a:ext>
                </a:extLst>
              </a:tr>
              <a:tr h="304687">
                <a:tc>
                  <a:txBody>
                    <a:bodyPr/>
                    <a:lstStyle/>
                    <a:p>
                      <a:pPr marL="0" marR="0" lvl="0" indent="0" algn="l" rtl="0">
                        <a:spcBef>
                          <a:spcPts val="0"/>
                        </a:spcBef>
                        <a:spcAft>
                          <a:spcPts val="0"/>
                        </a:spcAft>
                        <a:buNone/>
                      </a:pPr>
                      <a:r>
                        <a:rPr lang="en-US" sz="1400" dirty="0"/>
                        <a:t>Tahoe Donner Association</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5</a:t>
                      </a:r>
                      <a:endParaRPr sz="1400" dirty="0"/>
                    </a:p>
                  </a:txBody>
                  <a:tcPr marL="91450" marR="91450" marT="45725" marB="45725"/>
                </a:tc>
                <a:tc>
                  <a:txBody>
                    <a:bodyPr/>
                    <a:lstStyle/>
                    <a:p>
                      <a:pPr marL="0" marR="0" lvl="0" indent="0" algn="ctr" rtl="0">
                        <a:spcBef>
                          <a:spcPts val="0"/>
                        </a:spcBef>
                        <a:spcAft>
                          <a:spcPts val="0"/>
                        </a:spcAft>
                        <a:buNone/>
                      </a:pPr>
                      <a:r>
                        <a:rPr lang="en-US" sz="1400" dirty="0"/>
                        <a:t>1,100</a:t>
                      </a:r>
                      <a:endParaRPr sz="1400" dirty="0"/>
                    </a:p>
                  </a:txBody>
                  <a:tcPr marL="91450" marR="91450" marT="45725" marB="45725"/>
                </a:tc>
                <a:extLst>
                  <a:ext uri="{0D108BD9-81ED-4DB2-BD59-A6C34878D82A}">
                    <a16:rowId xmlns:a16="http://schemas.microsoft.com/office/drawing/2014/main" val="1616551272"/>
                  </a:ext>
                </a:extLst>
              </a:tr>
              <a:tr h="304687">
                <a:tc>
                  <a:txBody>
                    <a:bodyPr/>
                    <a:lstStyle/>
                    <a:p>
                      <a:pPr marL="0" marR="0" lvl="0" indent="0" algn="l" rtl="0">
                        <a:spcBef>
                          <a:spcPts val="0"/>
                        </a:spcBef>
                        <a:spcAft>
                          <a:spcPts val="0"/>
                        </a:spcAft>
                        <a:buNone/>
                      </a:pPr>
                      <a:r>
                        <a:rPr lang="en-US" sz="1400" dirty="0"/>
                        <a:t>South Tahoe Public Utility District</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2</a:t>
                      </a:r>
                      <a:endParaRPr sz="1400" dirty="0"/>
                    </a:p>
                  </a:txBody>
                  <a:tcPr marL="91450" marR="91450" marT="45725" marB="45725"/>
                </a:tc>
                <a:tc>
                  <a:txBody>
                    <a:bodyPr/>
                    <a:lstStyle/>
                    <a:p>
                      <a:pPr marL="0" marR="0" lvl="0" indent="0" algn="ctr" rtl="0">
                        <a:spcBef>
                          <a:spcPts val="0"/>
                        </a:spcBef>
                        <a:spcAft>
                          <a:spcPts val="0"/>
                        </a:spcAft>
                        <a:buNone/>
                      </a:pPr>
                      <a:r>
                        <a:rPr lang="en-US" sz="1400" dirty="0"/>
                        <a:t>1,135</a:t>
                      </a:r>
                      <a:endParaRPr sz="1400" dirty="0"/>
                    </a:p>
                  </a:txBody>
                  <a:tcPr marL="91450" marR="91450" marT="45725" marB="45725"/>
                </a:tc>
                <a:extLst>
                  <a:ext uri="{0D108BD9-81ED-4DB2-BD59-A6C34878D82A}">
                    <a16:rowId xmlns:a16="http://schemas.microsoft.com/office/drawing/2014/main" val="1893662433"/>
                  </a:ext>
                </a:extLst>
              </a:tr>
              <a:tr h="304687">
                <a:tc>
                  <a:txBody>
                    <a:bodyPr/>
                    <a:lstStyle/>
                    <a:p>
                      <a:pPr marL="0" marR="0" lvl="0" indent="0" algn="l" rtl="0">
                        <a:spcBef>
                          <a:spcPts val="0"/>
                        </a:spcBef>
                        <a:spcAft>
                          <a:spcPts val="0"/>
                        </a:spcAft>
                        <a:buNone/>
                      </a:pPr>
                      <a:r>
                        <a:rPr lang="en-US" sz="1400" dirty="0"/>
                        <a:t>Town of Truckee</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7</a:t>
                      </a:r>
                      <a:endParaRPr sz="1400" dirty="0"/>
                    </a:p>
                  </a:txBody>
                  <a:tcPr marL="91450" marR="91450" marT="45725" marB="45725"/>
                </a:tc>
                <a:tc>
                  <a:txBody>
                    <a:bodyPr/>
                    <a:lstStyle/>
                    <a:p>
                      <a:pPr marL="0" marR="0" lvl="0" indent="0" algn="ctr" rtl="0">
                        <a:spcBef>
                          <a:spcPts val="0"/>
                        </a:spcBef>
                        <a:spcAft>
                          <a:spcPts val="0"/>
                        </a:spcAft>
                        <a:buNone/>
                      </a:pPr>
                      <a:r>
                        <a:rPr lang="en-US" sz="1400" dirty="0"/>
                        <a:t>2,679</a:t>
                      </a:r>
                      <a:endParaRPr sz="1400" dirty="0"/>
                    </a:p>
                  </a:txBody>
                  <a:tcPr marL="91450" marR="91450" marT="45725" marB="45725"/>
                </a:tc>
                <a:extLst>
                  <a:ext uri="{0D108BD9-81ED-4DB2-BD59-A6C34878D82A}">
                    <a16:rowId xmlns:a16="http://schemas.microsoft.com/office/drawing/2014/main" val="1244247223"/>
                  </a:ext>
                </a:extLst>
              </a:tr>
              <a:tr h="350804">
                <a:tc>
                  <a:txBody>
                    <a:bodyPr/>
                    <a:lstStyle/>
                    <a:p>
                      <a:pPr marL="0" marR="0" lvl="0" indent="0" algn="l" rtl="0">
                        <a:spcBef>
                          <a:spcPts val="0"/>
                        </a:spcBef>
                        <a:spcAft>
                          <a:spcPts val="0"/>
                        </a:spcAft>
                        <a:buNone/>
                      </a:pPr>
                      <a:r>
                        <a:rPr lang="en-US" sz="1400" dirty="0"/>
                        <a:t>Lake Tahoe Unified School District</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4</a:t>
                      </a:r>
                      <a:endParaRPr sz="1400" dirty="0"/>
                    </a:p>
                  </a:txBody>
                  <a:tcPr marL="91450" marR="91450" marT="45725" marB="45725"/>
                </a:tc>
                <a:tc>
                  <a:txBody>
                    <a:bodyPr/>
                    <a:lstStyle/>
                    <a:p>
                      <a:pPr marL="0" marR="0" lvl="0" indent="0" algn="ctr" rtl="0">
                        <a:spcBef>
                          <a:spcPts val="0"/>
                        </a:spcBef>
                        <a:spcAft>
                          <a:spcPts val="0"/>
                        </a:spcAft>
                        <a:buNone/>
                      </a:pPr>
                      <a:r>
                        <a:rPr lang="en-US" sz="1400" dirty="0"/>
                        <a:t>2,322</a:t>
                      </a:r>
                      <a:endParaRPr sz="1400" dirty="0"/>
                    </a:p>
                  </a:txBody>
                  <a:tcPr marL="91450" marR="91450" marT="45725" marB="45725"/>
                </a:tc>
                <a:extLst>
                  <a:ext uri="{0D108BD9-81ED-4DB2-BD59-A6C34878D82A}">
                    <a16:rowId xmlns:a16="http://schemas.microsoft.com/office/drawing/2014/main" val="10007"/>
                  </a:ext>
                </a:extLst>
              </a:tr>
              <a:tr h="350804">
                <a:tc>
                  <a:txBody>
                    <a:bodyPr/>
                    <a:lstStyle/>
                    <a:p>
                      <a:pPr marL="0" marR="0" lvl="0" indent="0" algn="l" rtl="0">
                        <a:spcBef>
                          <a:spcPts val="0"/>
                        </a:spcBef>
                        <a:spcAft>
                          <a:spcPts val="0"/>
                        </a:spcAft>
                        <a:buNone/>
                      </a:pPr>
                      <a:r>
                        <a:rPr lang="en-US" sz="1400" dirty="0"/>
                        <a:t>Bear Valley Business Association</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4</a:t>
                      </a:r>
                      <a:endParaRPr sz="1400" dirty="0"/>
                    </a:p>
                  </a:txBody>
                  <a:tcPr marL="91450" marR="91450" marT="45725" marB="45725"/>
                </a:tc>
                <a:tc>
                  <a:txBody>
                    <a:bodyPr/>
                    <a:lstStyle/>
                    <a:p>
                      <a:pPr marL="0" marR="0" lvl="0" indent="0" algn="ctr" rtl="0">
                        <a:spcBef>
                          <a:spcPts val="0"/>
                        </a:spcBef>
                        <a:spcAft>
                          <a:spcPts val="0"/>
                        </a:spcAft>
                        <a:buNone/>
                      </a:pPr>
                      <a:r>
                        <a:rPr lang="en-US" sz="1400" dirty="0"/>
                        <a:t>383</a:t>
                      </a:r>
                      <a:endParaRPr sz="1400" dirty="0"/>
                    </a:p>
                  </a:txBody>
                  <a:tcPr marL="91450" marR="91450" marT="45725" marB="45725"/>
                </a:tc>
                <a:extLst>
                  <a:ext uri="{0D108BD9-81ED-4DB2-BD59-A6C34878D82A}">
                    <a16:rowId xmlns:a16="http://schemas.microsoft.com/office/drawing/2014/main" val="1724058550"/>
                  </a:ext>
                </a:extLst>
              </a:tr>
              <a:tr h="350804">
                <a:tc>
                  <a:txBody>
                    <a:bodyPr/>
                    <a:lstStyle/>
                    <a:p>
                      <a:pPr marL="0" marR="0" lvl="0" indent="0" algn="l" rtl="0">
                        <a:spcBef>
                          <a:spcPts val="0"/>
                        </a:spcBef>
                        <a:spcAft>
                          <a:spcPts val="0"/>
                        </a:spcAft>
                        <a:buNone/>
                      </a:pPr>
                      <a:r>
                        <a:rPr lang="en-US" sz="1400" dirty="0"/>
                        <a:t>County of Nevada</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12</a:t>
                      </a:r>
                      <a:endParaRPr sz="1400" dirty="0"/>
                    </a:p>
                  </a:txBody>
                  <a:tcPr marL="91450" marR="91450" marT="45725" marB="45725"/>
                </a:tc>
                <a:tc>
                  <a:txBody>
                    <a:bodyPr/>
                    <a:lstStyle/>
                    <a:p>
                      <a:pPr marL="0" marR="0" lvl="0" indent="0" algn="ctr" rtl="0">
                        <a:spcBef>
                          <a:spcPts val="0"/>
                        </a:spcBef>
                        <a:spcAft>
                          <a:spcPts val="0"/>
                        </a:spcAft>
                        <a:buNone/>
                      </a:pPr>
                      <a:r>
                        <a:rPr lang="en-US" sz="1400" dirty="0"/>
                        <a:t>3,202</a:t>
                      </a:r>
                      <a:endParaRPr sz="1400" dirty="0"/>
                    </a:p>
                  </a:txBody>
                  <a:tcPr marL="91450" marR="91450" marT="45725" marB="45725"/>
                </a:tc>
                <a:extLst>
                  <a:ext uri="{0D108BD9-81ED-4DB2-BD59-A6C34878D82A}">
                    <a16:rowId xmlns:a16="http://schemas.microsoft.com/office/drawing/2014/main" val="2666483857"/>
                  </a:ext>
                </a:extLst>
              </a:tr>
              <a:tr h="350804">
                <a:tc>
                  <a:txBody>
                    <a:bodyPr/>
                    <a:lstStyle/>
                    <a:p>
                      <a:pPr marL="0" marR="0" lvl="0" indent="0" algn="l" rtl="0">
                        <a:spcBef>
                          <a:spcPts val="0"/>
                        </a:spcBef>
                        <a:spcAft>
                          <a:spcPts val="0"/>
                        </a:spcAft>
                        <a:buNone/>
                      </a:pPr>
                      <a:r>
                        <a:rPr lang="en-US" sz="1400" dirty="0"/>
                        <a:t>Others in consideration</a:t>
                      </a:r>
                      <a:endParaRPr sz="1400" dirty="0"/>
                    </a:p>
                  </a:txBody>
                  <a:tcPr marL="91450" marR="91450" marT="45725" marB="45725"/>
                </a:tc>
                <a:tc>
                  <a:txBody>
                    <a:bodyPr/>
                    <a:lstStyle/>
                    <a:p>
                      <a:pPr marL="0" marR="0" lvl="0" indent="0" algn="l" rtl="0">
                        <a:spcBef>
                          <a:spcPts val="0"/>
                        </a:spcBef>
                        <a:spcAft>
                          <a:spcPts val="0"/>
                        </a:spcAft>
                        <a:buNone/>
                      </a:pPr>
                      <a:r>
                        <a:rPr lang="en-US" sz="1400" dirty="0"/>
                        <a:t>?</a:t>
                      </a:r>
                      <a:endParaRPr sz="1400" dirty="0"/>
                    </a:p>
                  </a:txBody>
                  <a:tcPr marL="91450" marR="91450" marT="45725" marB="45725"/>
                </a:tc>
                <a:tc>
                  <a:txBody>
                    <a:bodyPr/>
                    <a:lstStyle/>
                    <a:p>
                      <a:pPr marL="0" marR="0" lvl="0" indent="0" algn="ctr" rtl="0">
                        <a:spcBef>
                          <a:spcPts val="0"/>
                        </a:spcBef>
                        <a:spcAft>
                          <a:spcPts val="0"/>
                        </a:spcAft>
                        <a:buNone/>
                      </a:pPr>
                      <a:endParaRPr sz="1400" dirty="0"/>
                    </a:p>
                  </a:txBody>
                  <a:tcPr marL="91450" marR="91450" marT="45725" marB="45725"/>
                </a:tc>
                <a:tc>
                  <a:txBody>
                    <a:bodyPr/>
                    <a:lstStyle/>
                    <a:p>
                      <a:pPr marL="0" marR="0" lvl="0" indent="0" algn="ctr" rtl="0">
                        <a:spcBef>
                          <a:spcPts val="0"/>
                        </a:spcBef>
                        <a:spcAft>
                          <a:spcPts val="0"/>
                        </a:spcAft>
                        <a:buNone/>
                      </a:pPr>
                      <a:endParaRPr sz="1400" dirty="0"/>
                    </a:p>
                  </a:txBody>
                  <a:tcPr marL="91450" marR="91450" marT="45725" marB="45725"/>
                </a:tc>
                <a:extLst>
                  <a:ext uri="{0D108BD9-81ED-4DB2-BD59-A6C34878D82A}">
                    <a16:rowId xmlns:a16="http://schemas.microsoft.com/office/drawing/2014/main" val="2363848643"/>
                  </a:ext>
                </a:extLst>
              </a:tr>
              <a:tr h="347315">
                <a:tc>
                  <a:txBody>
                    <a:bodyPr/>
                    <a:lstStyle/>
                    <a:p>
                      <a:pPr marL="0" marR="0" lvl="0" indent="0" algn="r" rtl="0">
                        <a:spcBef>
                          <a:spcPts val="0"/>
                        </a:spcBef>
                        <a:spcAft>
                          <a:spcPts val="0"/>
                        </a:spcAft>
                        <a:buNone/>
                      </a:pPr>
                      <a:r>
                        <a:rPr lang="en-US" sz="1400" b="1" dirty="0"/>
                        <a:t>Total</a:t>
                      </a:r>
                      <a:endParaRPr sz="1400" dirty="0"/>
                    </a:p>
                  </a:txBody>
                  <a:tcPr marL="91450" marR="91450" marT="45725" marB="45725"/>
                </a:tc>
                <a:tc>
                  <a:txBody>
                    <a:bodyPr/>
                    <a:lstStyle/>
                    <a:p>
                      <a:pPr marL="0" marR="0" lvl="0" indent="0" algn="r" rtl="0">
                        <a:spcBef>
                          <a:spcPts val="0"/>
                        </a:spcBef>
                        <a:spcAft>
                          <a:spcPts val="0"/>
                        </a:spcAft>
                        <a:buNone/>
                      </a:pPr>
                      <a:endParaRPr sz="1400" dirty="0"/>
                    </a:p>
                  </a:txBody>
                  <a:tcPr marL="91450" marR="91450" marT="45725" marB="45725"/>
                </a:tc>
                <a:tc>
                  <a:txBody>
                    <a:bodyPr/>
                    <a:lstStyle/>
                    <a:p>
                      <a:pPr marL="0" marR="0" lvl="0" indent="0" algn="ctr" rtl="0">
                        <a:spcBef>
                          <a:spcPts val="0"/>
                        </a:spcBef>
                        <a:spcAft>
                          <a:spcPts val="0"/>
                        </a:spcAft>
                        <a:buNone/>
                      </a:pPr>
                      <a:r>
                        <a:rPr lang="en-US" sz="1400" b="1" dirty="0"/>
                        <a:t>51</a:t>
                      </a:r>
                      <a:endParaRPr sz="1400" b="1" dirty="0"/>
                    </a:p>
                  </a:txBody>
                  <a:tcPr marL="91450" marR="91450" marT="45725" marB="45725"/>
                </a:tc>
                <a:tc>
                  <a:txBody>
                    <a:bodyPr/>
                    <a:lstStyle/>
                    <a:p>
                      <a:pPr marL="0" marR="0" lvl="0" indent="0" algn="ctr" rtl="0">
                        <a:spcBef>
                          <a:spcPts val="0"/>
                        </a:spcBef>
                        <a:spcAft>
                          <a:spcPts val="0"/>
                        </a:spcAft>
                        <a:buNone/>
                      </a:pPr>
                      <a:r>
                        <a:rPr lang="en-US" sz="1400" b="1" dirty="0"/>
                        <a:t>30,178</a:t>
                      </a:r>
                      <a:endParaRPr sz="1400" b="1" dirty="0"/>
                    </a:p>
                  </a:txBody>
                  <a:tcPr marL="91450" marR="91450" marT="45725" marB="45725"/>
                </a:tc>
                <a:extLst>
                  <a:ext uri="{0D108BD9-81ED-4DB2-BD59-A6C34878D82A}">
                    <a16:rowId xmlns:a16="http://schemas.microsoft.com/office/drawing/2014/main" val="10008"/>
                  </a:ext>
                </a:extLst>
              </a:tr>
            </a:tbl>
          </a:graphicData>
        </a:graphic>
      </p:graphicFrame>
      <p:sp>
        <p:nvSpPr>
          <p:cNvPr id="286" name="Google Shape;286;p24"/>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10</a:t>
            </a:fld>
            <a:endParaRPr sz="800" b="0" i="0" u="none" strike="noStrike" cap="none">
              <a:solidFill>
                <a:schemeClr val="lt1"/>
              </a:solidFill>
              <a:latin typeface="Arial"/>
              <a:ea typeface="Arial"/>
              <a:cs typeface="Arial"/>
              <a:sym typeface="Arial"/>
            </a:endParaRPr>
          </a:p>
        </p:txBody>
      </p:sp>
      <p:pic>
        <p:nvPicPr>
          <p:cNvPr id="288" name="Google Shape;288;p24"/>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289" name="Google Shape;289;p24"/>
          <p:cNvPicPr preferRelativeResize="0"/>
          <p:nvPr/>
        </p:nvPicPr>
        <p:blipFill rotWithShape="1">
          <a:blip r:embed="rId4">
            <a:alphaModFix/>
          </a:blip>
          <a:srcRect/>
          <a:stretch/>
        </p:blipFill>
        <p:spPr>
          <a:xfrm>
            <a:off x="8609012" y="5867400"/>
            <a:ext cx="2505204" cy="45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a:extLst>
              <a:ext uri="{FF2B5EF4-FFF2-40B4-BE49-F238E27FC236}">
                <a16:creationId xmlns:a16="http://schemas.microsoft.com/office/drawing/2014/main" id="{A4D49D48-08F9-4DC5-BB82-1A8F0CC2860C}"/>
              </a:ext>
            </a:extLst>
          </p:cNvPr>
          <p:cNvSpPr txBox="1">
            <a:spLocks noChangeArrowheads="1"/>
          </p:cNvSpPr>
          <p:nvPr/>
        </p:nvSpPr>
        <p:spPr bwMode="auto">
          <a:xfrm>
            <a:off x="597132" y="1491345"/>
            <a:ext cx="30972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dirty="0">
                <a:solidFill>
                  <a:srgbClr val="000000"/>
                </a:solidFill>
                <a:latin typeface="Arial" panose="020B0604020202020204" pitchFamily="34" charset="0"/>
              </a:rPr>
              <a:t>Recent Changes:	</a:t>
            </a:r>
          </a:p>
        </p:txBody>
      </p:sp>
      <p:sp>
        <p:nvSpPr>
          <p:cNvPr id="9" name="Title 1">
            <a:extLst>
              <a:ext uri="{FF2B5EF4-FFF2-40B4-BE49-F238E27FC236}">
                <a16:creationId xmlns:a16="http://schemas.microsoft.com/office/drawing/2014/main" id="{EF26AFF3-F2DF-42C4-BDF9-602E7145CE6F}"/>
              </a:ext>
            </a:extLst>
          </p:cNvPr>
          <p:cNvSpPr txBox="1">
            <a:spLocks/>
          </p:cNvSpPr>
          <p:nvPr/>
        </p:nvSpPr>
        <p:spPr bwMode="auto">
          <a:xfrm>
            <a:off x="1522412" y="533400"/>
            <a:ext cx="9144000" cy="685800"/>
          </a:xfrm>
          <a:prstGeom prst="rect">
            <a:avLst/>
          </a:prstGeom>
          <a:noFill/>
          <a:ln w="9525">
            <a:noFill/>
            <a:miter lim="800000"/>
            <a:headEnd/>
            <a:tailEnd/>
          </a:ln>
        </p:spPr>
        <p:txBody>
          <a:bodyPr lIns="0" tIns="0" rIns="0" bIns="0"/>
          <a:lstStyle/>
          <a:p>
            <a:pPr algn="ctr">
              <a:defRPr/>
            </a:pPr>
            <a:r>
              <a:rPr lang="en-US" sz="2800" dirty="0">
                <a:solidFill>
                  <a:schemeClr val="tx1"/>
                </a:solidFill>
                <a:latin typeface="+mj-lt"/>
                <a:ea typeface="+mj-ea"/>
                <a:cs typeface="ＭＳ Ｐゴシック"/>
              </a:rPr>
              <a:t>Major Changes in the Solar Industry</a:t>
            </a:r>
          </a:p>
        </p:txBody>
      </p:sp>
      <p:sp>
        <p:nvSpPr>
          <p:cNvPr id="30724" name="Rectangle 10">
            <a:extLst>
              <a:ext uri="{FF2B5EF4-FFF2-40B4-BE49-F238E27FC236}">
                <a16:creationId xmlns:a16="http://schemas.microsoft.com/office/drawing/2014/main" id="{9FB9BA1F-7294-4332-AFE8-AFD4818C5C21}"/>
              </a:ext>
            </a:extLst>
          </p:cNvPr>
          <p:cNvSpPr>
            <a:spLocks noChangeArrowheads="1"/>
          </p:cNvSpPr>
          <p:nvPr/>
        </p:nvSpPr>
        <p:spPr bwMode="auto">
          <a:xfrm>
            <a:off x="814840" y="1896838"/>
            <a:ext cx="5050971" cy="395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a:lnSpc>
                <a:spcPct val="150000"/>
              </a:lnSpc>
              <a:spcBef>
                <a:spcPct val="0"/>
              </a:spcBef>
              <a:spcAft>
                <a:spcPts val="300"/>
              </a:spcAft>
              <a:buClr>
                <a:srgbClr val="FFB700"/>
              </a:buClr>
              <a:buSzPct val="120000"/>
              <a:buFont typeface="Arial" panose="020B0604020202020204" pitchFamily="34" charset="0"/>
              <a:buChar char="•"/>
            </a:pPr>
            <a:r>
              <a:rPr lang="en-US" altLang="zh-CN" sz="2000" dirty="0">
                <a:solidFill>
                  <a:srgbClr val="000000"/>
                </a:solidFill>
                <a:latin typeface="Arial" panose="020B0604020202020204" pitchFamily="34" charset="0"/>
              </a:rPr>
              <a:t>Dramatic Drop In Panel Prices</a:t>
            </a:r>
          </a:p>
          <a:p>
            <a:pPr lvl="1">
              <a:lnSpc>
                <a:spcPct val="150000"/>
              </a:lnSpc>
              <a:spcBef>
                <a:spcPct val="0"/>
              </a:spcBef>
              <a:spcAft>
                <a:spcPts val="300"/>
              </a:spcAft>
              <a:buClr>
                <a:srgbClr val="FFB700"/>
              </a:buClr>
              <a:buSzPct val="120000"/>
              <a:buFont typeface="Arial" panose="020B0604020202020204" pitchFamily="34" charset="0"/>
              <a:buChar char="•"/>
            </a:pPr>
            <a:r>
              <a:rPr lang="en-US" altLang="zh-CN" sz="2000" dirty="0">
                <a:solidFill>
                  <a:srgbClr val="000000"/>
                </a:solidFill>
                <a:latin typeface="Arial" panose="020B0604020202020204" pitchFamily="34" charset="0"/>
              </a:rPr>
              <a:t>Consolidation In The Industry</a:t>
            </a:r>
          </a:p>
          <a:p>
            <a:pPr lvl="1">
              <a:lnSpc>
                <a:spcPct val="150000"/>
              </a:lnSpc>
              <a:spcBef>
                <a:spcPct val="0"/>
              </a:spcBef>
              <a:spcAft>
                <a:spcPts val="300"/>
              </a:spcAft>
              <a:buClr>
                <a:srgbClr val="FFB700"/>
              </a:buClr>
              <a:buSzPct val="120000"/>
              <a:buFont typeface="Arial" panose="020B0604020202020204" pitchFamily="34" charset="0"/>
              <a:buChar char="•"/>
            </a:pPr>
            <a:r>
              <a:rPr lang="en-US" altLang="zh-CN" sz="2000" dirty="0">
                <a:solidFill>
                  <a:srgbClr val="000000"/>
                </a:solidFill>
                <a:latin typeface="Arial" panose="020B0604020202020204" pitchFamily="34" charset="0"/>
              </a:rPr>
              <a:t>New Financial Players In The Market</a:t>
            </a:r>
          </a:p>
          <a:p>
            <a:pPr lvl="1">
              <a:lnSpc>
                <a:spcPct val="150000"/>
              </a:lnSpc>
              <a:spcBef>
                <a:spcPct val="0"/>
              </a:spcBef>
              <a:spcAft>
                <a:spcPts val="300"/>
              </a:spcAft>
              <a:buClr>
                <a:srgbClr val="FFB700"/>
              </a:buClr>
              <a:buSzPct val="120000"/>
              <a:buFont typeface="Arial" panose="020B0604020202020204" pitchFamily="34" charset="0"/>
              <a:buChar char="•"/>
            </a:pPr>
            <a:r>
              <a:rPr lang="en-US" altLang="zh-CN" sz="2000" dirty="0">
                <a:solidFill>
                  <a:srgbClr val="000000"/>
                </a:solidFill>
                <a:latin typeface="Arial" panose="020B0604020202020204" pitchFamily="34" charset="0"/>
              </a:rPr>
              <a:t>Maturing Industry (and market) </a:t>
            </a:r>
          </a:p>
          <a:p>
            <a:pPr lvl="1">
              <a:lnSpc>
                <a:spcPct val="150000"/>
              </a:lnSpc>
              <a:spcBef>
                <a:spcPct val="0"/>
              </a:spcBef>
              <a:spcAft>
                <a:spcPts val="300"/>
              </a:spcAft>
              <a:buClr>
                <a:srgbClr val="FFB700"/>
              </a:buClr>
              <a:buSzPct val="120000"/>
              <a:buFont typeface="Arial" panose="020B0604020202020204" pitchFamily="34" charset="0"/>
              <a:buChar char="•"/>
            </a:pPr>
            <a:r>
              <a:rPr lang="en-US" altLang="zh-CN" sz="2000" dirty="0">
                <a:solidFill>
                  <a:srgbClr val="000000"/>
                </a:solidFill>
                <a:latin typeface="Arial" panose="020B0604020202020204" pitchFamily="34" charset="0"/>
              </a:rPr>
              <a:t>US Markets Are A Global Focus</a:t>
            </a:r>
          </a:p>
          <a:p>
            <a:pPr lvl="1">
              <a:lnSpc>
                <a:spcPct val="150000"/>
              </a:lnSpc>
              <a:spcBef>
                <a:spcPct val="0"/>
              </a:spcBef>
              <a:spcAft>
                <a:spcPts val="300"/>
              </a:spcAft>
              <a:buClr>
                <a:srgbClr val="FFB700"/>
              </a:buClr>
              <a:buSzPct val="120000"/>
              <a:buFont typeface="Arial" panose="020B0604020202020204" pitchFamily="34" charset="0"/>
              <a:buChar char="•"/>
            </a:pPr>
            <a:r>
              <a:rPr lang="en-US" altLang="zh-CN" sz="2000" dirty="0">
                <a:solidFill>
                  <a:srgbClr val="000000"/>
                </a:solidFill>
                <a:latin typeface="Arial" panose="020B0604020202020204" pitchFamily="34" charset="0"/>
              </a:rPr>
              <a:t>Excess PV Capacity Coming Online</a:t>
            </a:r>
          </a:p>
          <a:p>
            <a:pPr lvl="1">
              <a:lnSpc>
                <a:spcPct val="150000"/>
              </a:lnSpc>
              <a:spcBef>
                <a:spcPct val="0"/>
              </a:spcBef>
              <a:spcAft>
                <a:spcPts val="300"/>
              </a:spcAft>
              <a:buClr>
                <a:srgbClr val="FFB700"/>
              </a:buClr>
              <a:buSzPct val="120000"/>
              <a:buFont typeface="Arial" panose="020B0604020202020204" pitchFamily="34" charset="0"/>
              <a:buChar char="•"/>
            </a:pPr>
            <a:r>
              <a:rPr lang="en-US" altLang="zh-CN" sz="2000" dirty="0">
                <a:solidFill>
                  <a:srgbClr val="000000"/>
                </a:solidFill>
                <a:latin typeface="Arial" panose="020B0604020202020204" pitchFamily="34" charset="0"/>
              </a:rPr>
              <a:t>Grid Parity Accelerating (without incentives)</a:t>
            </a:r>
          </a:p>
        </p:txBody>
      </p:sp>
      <p:sp>
        <p:nvSpPr>
          <p:cNvPr id="30725" name="Rectangle 7">
            <a:extLst>
              <a:ext uri="{FF2B5EF4-FFF2-40B4-BE49-F238E27FC236}">
                <a16:creationId xmlns:a16="http://schemas.microsoft.com/office/drawing/2014/main" id="{98F91B04-E2A8-44C6-99A7-A29BBFAD3B0C}"/>
              </a:ext>
            </a:extLst>
          </p:cNvPr>
          <p:cNvSpPr>
            <a:spLocks noChangeArrowheads="1"/>
          </p:cNvSpPr>
          <p:nvPr/>
        </p:nvSpPr>
        <p:spPr bwMode="auto">
          <a:xfrm>
            <a:off x="7019695" y="1870304"/>
            <a:ext cx="4845733" cy="349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2000" dirty="0">
                <a:solidFill>
                  <a:srgbClr val="000000"/>
                </a:solidFill>
                <a:latin typeface="Arial" panose="020B0604020202020204" pitchFamily="34" charset="0"/>
              </a:rPr>
              <a:t>Better Project Economics</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2000" dirty="0">
                <a:solidFill>
                  <a:srgbClr val="000000"/>
                </a:solidFill>
                <a:latin typeface="Arial" panose="020B0604020202020204" pitchFamily="34" charset="0"/>
              </a:rPr>
              <a:t>Few, Stronger Players	</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2000" dirty="0">
                <a:solidFill>
                  <a:srgbClr val="000000"/>
                </a:solidFill>
                <a:latin typeface="Arial" panose="020B0604020202020204" pitchFamily="34" charset="0"/>
              </a:rPr>
              <a:t>Lower Cost Of Capital</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2000" dirty="0">
                <a:solidFill>
                  <a:srgbClr val="000000"/>
                </a:solidFill>
                <a:latin typeface="Arial" panose="020B0604020202020204" pitchFamily="34" charset="0"/>
              </a:rPr>
              <a:t>Better Results For Clients</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2000" dirty="0">
                <a:solidFill>
                  <a:srgbClr val="000000"/>
                </a:solidFill>
                <a:latin typeface="Arial" panose="020B0604020202020204" pitchFamily="34" charset="0"/>
              </a:rPr>
              <a:t>Increased Competition</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2000" dirty="0">
                <a:solidFill>
                  <a:srgbClr val="000000"/>
                </a:solidFill>
                <a:latin typeface="Arial" panose="020B0604020202020204" pitchFamily="34" charset="0"/>
              </a:rPr>
              <a:t>Must Seek Long-Term Stability</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2000" dirty="0">
                <a:solidFill>
                  <a:srgbClr val="000000"/>
                </a:solidFill>
                <a:latin typeface="Arial" panose="020B0604020202020204" pitchFamily="34" charset="0"/>
              </a:rPr>
              <a:t>Mass Adoption Of Solar</a:t>
            </a:r>
          </a:p>
        </p:txBody>
      </p:sp>
      <p:sp>
        <p:nvSpPr>
          <p:cNvPr id="30726" name="TextBox 5">
            <a:extLst>
              <a:ext uri="{FF2B5EF4-FFF2-40B4-BE49-F238E27FC236}">
                <a16:creationId xmlns:a16="http://schemas.microsoft.com/office/drawing/2014/main" id="{883432BB-24FF-49A6-A4C7-52A528377FAD}"/>
              </a:ext>
            </a:extLst>
          </p:cNvPr>
          <p:cNvSpPr txBox="1">
            <a:spLocks noChangeArrowheads="1"/>
          </p:cNvSpPr>
          <p:nvPr/>
        </p:nvSpPr>
        <p:spPr bwMode="auto">
          <a:xfrm>
            <a:off x="6623284" y="1433971"/>
            <a:ext cx="3506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dirty="0">
                <a:solidFill>
                  <a:srgbClr val="000000"/>
                </a:solidFill>
                <a:latin typeface="Arial" panose="020B0604020202020204" pitchFamily="34" charset="0"/>
              </a:rPr>
              <a:t>Major Impact On:</a:t>
            </a:r>
          </a:p>
        </p:txBody>
      </p:sp>
      <p:sp>
        <p:nvSpPr>
          <p:cNvPr id="53255" name="Right Arrow 12">
            <a:extLst>
              <a:ext uri="{FF2B5EF4-FFF2-40B4-BE49-F238E27FC236}">
                <a16:creationId xmlns:a16="http://schemas.microsoft.com/office/drawing/2014/main" id="{B72B2716-8655-4965-93DE-E09186F4129D}"/>
              </a:ext>
            </a:extLst>
          </p:cNvPr>
          <p:cNvSpPr>
            <a:spLocks noChangeArrowheads="1"/>
          </p:cNvSpPr>
          <p:nvPr/>
        </p:nvSpPr>
        <p:spPr bwMode="auto">
          <a:xfrm>
            <a:off x="5822270" y="3124200"/>
            <a:ext cx="1066800" cy="857250"/>
          </a:xfrm>
          <a:prstGeom prst="rightArrow">
            <a:avLst>
              <a:gd name="adj1" fmla="val 50000"/>
              <a:gd name="adj2" fmla="val 49968"/>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a:p>
        </p:txBody>
      </p:sp>
      <p:sp>
        <p:nvSpPr>
          <p:cNvPr id="30728" name="Slide Number Placeholder 5">
            <a:extLst>
              <a:ext uri="{FF2B5EF4-FFF2-40B4-BE49-F238E27FC236}">
                <a16:creationId xmlns:a16="http://schemas.microsoft.com/office/drawing/2014/main" id="{AE97C636-727C-4DB0-935F-CD688ED6DE39}"/>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311092A5-5D4F-4E16-A3C1-769C76BA98FA}" type="slidenum">
              <a:rPr lang="en-US" altLang="en-US" sz="1200">
                <a:solidFill>
                  <a:srgbClr val="898989"/>
                </a:solidFill>
                <a:latin typeface="Arial" panose="020B0604020202020204" pitchFamily="34" charset="0"/>
              </a:rPr>
              <a:pPr algn="r" eaLnBrk="1" hangingPunct="1">
                <a:spcBef>
                  <a:spcPct val="0"/>
                </a:spcBef>
                <a:buFontTx/>
                <a:buNone/>
              </a:pPr>
              <a:t>11</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a:extLst>
              <a:ext uri="{FF2B5EF4-FFF2-40B4-BE49-F238E27FC236}">
                <a16:creationId xmlns:a16="http://schemas.microsoft.com/office/drawing/2014/main" id="{86473482-1813-4E0A-9317-B2964FD2B2B2}"/>
              </a:ext>
            </a:extLst>
          </p:cNvPr>
          <p:cNvSpPr txBox="1">
            <a:spLocks noChangeArrowheads="1"/>
          </p:cNvSpPr>
          <p:nvPr/>
        </p:nvSpPr>
        <p:spPr bwMode="auto">
          <a:xfrm>
            <a:off x="1522412" y="3810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a:t>Overview: Solar Energy Technology Examples</a:t>
            </a:r>
          </a:p>
        </p:txBody>
      </p:sp>
      <p:pic>
        <p:nvPicPr>
          <p:cNvPr id="31747" name="Picture 7">
            <a:extLst>
              <a:ext uri="{FF2B5EF4-FFF2-40B4-BE49-F238E27FC236}">
                <a16:creationId xmlns:a16="http://schemas.microsoft.com/office/drawing/2014/main" id="{A60DAFB7-7695-4D7F-A197-F26FB958F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68" t="16481"/>
          <a:stretch>
            <a:fillRect/>
          </a:stretch>
        </p:blipFill>
        <p:spPr bwMode="auto">
          <a:xfrm>
            <a:off x="3059112" y="1311276"/>
            <a:ext cx="15875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a:extLst>
              <a:ext uri="{FF2B5EF4-FFF2-40B4-BE49-F238E27FC236}">
                <a16:creationId xmlns:a16="http://schemas.microsoft.com/office/drawing/2014/main" id="{4FD8AC0D-2FE1-47EF-9A4C-BF4677937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788" y="1371600"/>
            <a:ext cx="11144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4">
            <a:extLst>
              <a:ext uri="{FF2B5EF4-FFF2-40B4-BE49-F238E27FC236}">
                <a16:creationId xmlns:a16="http://schemas.microsoft.com/office/drawing/2014/main" id="{495529FE-2735-48BF-9D98-FD491C55A4AD}"/>
              </a:ext>
            </a:extLst>
          </p:cNvPr>
          <p:cNvSpPr>
            <a:spLocks noChangeArrowheads="1"/>
          </p:cNvSpPr>
          <p:nvPr/>
        </p:nvSpPr>
        <p:spPr bwMode="auto">
          <a:xfrm>
            <a:off x="2970212" y="1066801"/>
            <a:ext cx="556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400">
                <a:solidFill>
                  <a:srgbClr val="000000"/>
                </a:solidFill>
                <a:latin typeface="Arial" panose="020B0604020202020204" pitchFamily="34" charset="0"/>
              </a:rPr>
              <a:t>Solar Photovoltaic (PV) Panels/Modules</a:t>
            </a:r>
          </a:p>
        </p:txBody>
      </p:sp>
      <p:pic>
        <p:nvPicPr>
          <p:cNvPr id="31750" name="Picture 9">
            <a:extLst>
              <a:ext uri="{FF2B5EF4-FFF2-40B4-BE49-F238E27FC236}">
                <a16:creationId xmlns:a16="http://schemas.microsoft.com/office/drawing/2014/main" id="{F13D51F8-1CC0-4AB1-8DB1-0CBC25E2FA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2" y="1436688"/>
            <a:ext cx="1766888"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 descr="http://www.uksolarenergy.org.uk/images/tubes.jpg">
            <a:extLst>
              <a:ext uri="{FF2B5EF4-FFF2-40B4-BE49-F238E27FC236}">
                <a16:creationId xmlns:a16="http://schemas.microsoft.com/office/drawing/2014/main" id="{B8004108-11A7-4B56-93E4-045B2B88E9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7813" y="4191000"/>
            <a:ext cx="21558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4">
            <a:extLst>
              <a:ext uri="{FF2B5EF4-FFF2-40B4-BE49-F238E27FC236}">
                <a16:creationId xmlns:a16="http://schemas.microsoft.com/office/drawing/2014/main" id="{56A66165-9091-4D9F-95F2-7592FEF4E262}"/>
              </a:ext>
            </a:extLst>
          </p:cNvPr>
          <p:cNvSpPr>
            <a:spLocks noChangeArrowheads="1"/>
          </p:cNvSpPr>
          <p:nvPr/>
        </p:nvSpPr>
        <p:spPr bwMode="auto">
          <a:xfrm>
            <a:off x="2741612" y="3806826"/>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400">
                <a:solidFill>
                  <a:srgbClr val="000000"/>
                </a:solidFill>
                <a:latin typeface="Arial" panose="020B0604020202020204" pitchFamily="34" charset="0"/>
              </a:rPr>
              <a:t>Solar Hot Water</a:t>
            </a:r>
          </a:p>
        </p:txBody>
      </p:sp>
      <p:sp>
        <p:nvSpPr>
          <p:cNvPr id="18" name="Rounded Rectangle 17">
            <a:extLst>
              <a:ext uri="{FF2B5EF4-FFF2-40B4-BE49-F238E27FC236}">
                <a16:creationId xmlns:a16="http://schemas.microsoft.com/office/drawing/2014/main" id="{E41C24B0-730C-4EBA-84A5-012580744ECE}"/>
              </a:ext>
            </a:extLst>
          </p:cNvPr>
          <p:cNvSpPr/>
          <p:nvPr/>
        </p:nvSpPr>
        <p:spPr bwMode="auto">
          <a:xfrm>
            <a:off x="2871788" y="1066801"/>
            <a:ext cx="5813425" cy="2587625"/>
          </a:xfrm>
          <a:prstGeom prst="roundRect">
            <a:avLst/>
          </a:prstGeom>
          <a:noFill/>
          <a:ln>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a:solidFill>
                <a:schemeClr val="tx1"/>
              </a:solidFill>
              <a:ea typeface="SimSun" pitchFamily="2" charset="-122"/>
            </a:endParaRPr>
          </a:p>
        </p:txBody>
      </p:sp>
      <p:sp>
        <p:nvSpPr>
          <p:cNvPr id="31754" name="Slide Number Placeholder 5">
            <a:extLst>
              <a:ext uri="{FF2B5EF4-FFF2-40B4-BE49-F238E27FC236}">
                <a16:creationId xmlns:a16="http://schemas.microsoft.com/office/drawing/2014/main" id="{ED4B05ED-E76F-4399-97EE-549DF91AE0B4}"/>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8413DCAA-B59F-4FF0-8912-BD8DB9F9FF0A}" type="slidenum">
              <a:rPr lang="en-US" altLang="en-US" sz="1200">
                <a:solidFill>
                  <a:srgbClr val="898989"/>
                </a:solidFill>
                <a:latin typeface="Arial" panose="020B0604020202020204" pitchFamily="34" charset="0"/>
              </a:rPr>
              <a:pPr algn="r" eaLnBrk="1" hangingPunct="1">
                <a:spcBef>
                  <a:spcPct val="0"/>
                </a:spcBef>
                <a:buFontTx/>
                <a:buNone/>
              </a:pPr>
              <a:t>12</a:t>
            </a:fld>
            <a:endParaRPr lang="en-US" altLang="en-US" sz="1200">
              <a:solidFill>
                <a:srgbClr val="898989"/>
              </a:solidFill>
              <a:latin typeface="Arial" panose="020B0604020202020204" pitchFamily="34" charset="0"/>
            </a:endParaRPr>
          </a:p>
        </p:txBody>
      </p:sp>
      <p:pic>
        <p:nvPicPr>
          <p:cNvPr id="31755" name="Picture 2" descr="http://www.thegreentechnologyblog.com/wp-content/uploads/One-dimensional-parabolic-solar-thermal-plant.jpg">
            <a:extLst>
              <a:ext uri="{FF2B5EF4-FFF2-40B4-BE49-F238E27FC236}">
                <a16:creationId xmlns:a16="http://schemas.microsoft.com/office/drawing/2014/main" id="{34AAE97B-5507-4728-B490-E339BF90CB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1076" y="4191001"/>
            <a:ext cx="2700337"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Rectangle 4">
            <a:extLst>
              <a:ext uri="{FF2B5EF4-FFF2-40B4-BE49-F238E27FC236}">
                <a16:creationId xmlns:a16="http://schemas.microsoft.com/office/drawing/2014/main" id="{83338A25-107F-4895-9BC0-A211ADA63C38}"/>
              </a:ext>
            </a:extLst>
          </p:cNvPr>
          <p:cNvSpPr>
            <a:spLocks noChangeArrowheads="1"/>
          </p:cNvSpPr>
          <p:nvPr/>
        </p:nvSpPr>
        <p:spPr bwMode="auto">
          <a:xfrm>
            <a:off x="5713412" y="3806826"/>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400">
                <a:solidFill>
                  <a:srgbClr val="000000"/>
                </a:solidFill>
                <a:latin typeface="Arial" panose="020B0604020202020204" pitchFamily="34" charset="0"/>
              </a:rPr>
              <a:t>Utility Scale Concentrated Solar Farm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a:extLst>
              <a:ext uri="{FF2B5EF4-FFF2-40B4-BE49-F238E27FC236}">
                <a16:creationId xmlns:a16="http://schemas.microsoft.com/office/drawing/2014/main" id="{24A20A57-ACD3-421F-9871-FBE1C273EF39}"/>
              </a:ext>
            </a:extLst>
          </p:cNvPr>
          <p:cNvSpPr>
            <a:spLocks noGrp="1"/>
          </p:cNvSpPr>
          <p:nvPr>
            <p:ph type="title"/>
          </p:nvPr>
        </p:nvSpPr>
        <p:spPr>
          <a:xfrm>
            <a:off x="652020" y="609600"/>
            <a:ext cx="6859124" cy="614362"/>
          </a:xfrm>
        </p:spPr>
        <p:txBody>
          <a:bodyPr/>
          <a:lstStyle/>
          <a:p>
            <a:r>
              <a:rPr lang="fr-CA" altLang="en-US" sz="2800" dirty="0"/>
              <a:t>How Solar Works: </a:t>
            </a:r>
            <a:r>
              <a:rPr lang="fr-CA" altLang="en-US" sz="2800" dirty="0" err="1"/>
              <a:t>Grid-Tied</a:t>
            </a:r>
            <a:r>
              <a:rPr lang="fr-CA" altLang="en-US" sz="2800" dirty="0"/>
              <a:t> System</a:t>
            </a:r>
          </a:p>
        </p:txBody>
      </p:sp>
      <p:pic>
        <p:nvPicPr>
          <p:cNvPr id="33796" name="Picture 2" descr="C:\Users\Jonathan Whelan\Desktop\system example.png">
            <a:extLst>
              <a:ext uri="{FF2B5EF4-FFF2-40B4-BE49-F238E27FC236}">
                <a16:creationId xmlns:a16="http://schemas.microsoft.com/office/drawing/2014/main" id="{7C992AF5-2A40-443D-B79B-4FC9BB2CA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2" y="13716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8">
            <a:extLst>
              <a:ext uri="{FF2B5EF4-FFF2-40B4-BE49-F238E27FC236}">
                <a16:creationId xmlns:a16="http://schemas.microsoft.com/office/drawing/2014/main" id="{BAB8DACB-E53D-4742-8058-12F7A01B7E5B}"/>
              </a:ext>
            </a:extLst>
          </p:cNvPr>
          <p:cNvSpPr txBox="1">
            <a:spLocks noChangeArrowheads="1"/>
          </p:cNvSpPr>
          <p:nvPr/>
        </p:nvSpPr>
        <p:spPr bwMode="auto">
          <a:xfrm>
            <a:off x="6237288" y="4500563"/>
            <a:ext cx="3929063"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dirty="0">
                <a:solidFill>
                  <a:srgbClr val="000000"/>
                </a:solidFill>
                <a:latin typeface="Arial" panose="020B0604020202020204" pitchFamily="34" charset="0"/>
              </a:rPr>
              <a:t>Example single day:</a:t>
            </a:r>
          </a:p>
          <a:p>
            <a:pPr eaLnBrk="1" hangingPunct="1">
              <a:spcBef>
                <a:spcPct val="0"/>
              </a:spcBef>
              <a:buFontTx/>
              <a:buNone/>
            </a:pPr>
            <a:endParaRPr lang="en-US" altLang="en-US" sz="1600" dirty="0">
              <a:solidFill>
                <a:srgbClr val="000000"/>
              </a:solidFill>
              <a:latin typeface="Arial" panose="020B0604020202020204" pitchFamily="34" charset="0"/>
            </a:endParaRPr>
          </a:p>
          <a:p>
            <a:pPr eaLnBrk="1" hangingPunct="1">
              <a:spcBef>
                <a:spcPct val="0"/>
              </a:spcBef>
              <a:buFontTx/>
              <a:buNone/>
            </a:pPr>
            <a:r>
              <a:rPr lang="en-US" altLang="en-US" sz="1600" dirty="0">
                <a:solidFill>
                  <a:srgbClr val="000000"/>
                </a:solidFill>
                <a:latin typeface="Arial" panose="020B0604020202020204" pitchFamily="34" charset="0"/>
              </a:rPr>
              <a:t>  - Total energy generated: 1,172 kWh</a:t>
            </a:r>
          </a:p>
          <a:p>
            <a:pPr eaLnBrk="1" hangingPunct="1">
              <a:spcBef>
                <a:spcPct val="0"/>
              </a:spcBef>
              <a:buFontTx/>
              <a:buNone/>
            </a:pPr>
            <a:endParaRPr lang="en-US" altLang="en-US" sz="1600" dirty="0">
              <a:solidFill>
                <a:srgbClr val="000000"/>
              </a:solidFill>
              <a:latin typeface="Arial" panose="020B0604020202020204" pitchFamily="34" charset="0"/>
            </a:endParaRPr>
          </a:p>
          <a:p>
            <a:pPr eaLnBrk="1" hangingPunct="1">
              <a:spcBef>
                <a:spcPct val="0"/>
              </a:spcBef>
              <a:buFontTx/>
              <a:buNone/>
            </a:pPr>
            <a:r>
              <a:rPr lang="en-US" altLang="en-US" sz="1600" dirty="0">
                <a:solidFill>
                  <a:srgbClr val="000000"/>
                </a:solidFill>
                <a:latin typeface="Arial" panose="020B0604020202020204" pitchFamily="34" charset="0"/>
              </a:rPr>
              <a:t>  - Total energy used: 1,093 kWh </a:t>
            </a:r>
          </a:p>
        </p:txBody>
      </p:sp>
      <p:graphicFrame>
        <p:nvGraphicFramePr>
          <p:cNvPr id="6" name="Chart 5">
            <a:extLst>
              <a:ext uri="{FF2B5EF4-FFF2-40B4-BE49-F238E27FC236}">
                <a16:creationId xmlns:a16="http://schemas.microsoft.com/office/drawing/2014/main" id="{CFDF56FF-CE8E-48CE-B2E3-3F5C103655DB}"/>
              </a:ext>
            </a:extLst>
          </p:cNvPr>
          <p:cNvGraphicFramePr/>
          <p:nvPr/>
        </p:nvGraphicFramePr>
        <p:xfrm>
          <a:off x="5789612" y="1295400"/>
          <a:ext cx="4714892" cy="2871798"/>
        </p:xfrm>
        <a:graphic>
          <a:graphicData uri="http://schemas.openxmlformats.org/drawingml/2006/chart">
            <c:chart xmlns:c="http://schemas.openxmlformats.org/drawingml/2006/chart" xmlns:r="http://schemas.openxmlformats.org/officeDocument/2006/relationships" r:id="rId3"/>
          </a:graphicData>
        </a:graphic>
      </p:graphicFrame>
      <p:sp>
        <p:nvSpPr>
          <p:cNvPr id="33799" name="Slide Number Placeholder 5">
            <a:extLst>
              <a:ext uri="{FF2B5EF4-FFF2-40B4-BE49-F238E27FC236}">
                <a16:creationId xmlns:a16="http://schemas.microsoft.com/office/drawing/2014/main" id="{AA09BEA5-EC47-4F93-BD86-E142F0222D57}"/>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9BF7C90C-0386-45CA-AE28-0FEA90CC0B6D}" type="slidenum">
              <a:rPr lang="en-US" altLang="en-US" sz="1200">
                <a:solidFill>
                  <a:srgbClr val="898989"/>
                </a:solidFill>
                <a:latin typeface="Arial" panose="020B0604020202020204" pitchFamily="34" charset="0"/>
              </a:rPr>
              <a:pPr algn="r" eaLnBrk="1" hangingPunct="1">
                <a:spcBef>
                  <a:spcPct val="0"/>
                </a:spcBef>
                <a:buFontTx/>
                <a:buNone/>
              </a:pPr>
              <a:t>13</a:t>
            </a:fld>
            <a:endParaRPr lang="en-US" altLang="en-US" sz="1200">
              <a:solidFill>
                <a:srgbClr val="898989"/>
              </a:solidFill>
              <a:latin typeface="Arial" panose="020B0604020202020204" pitchFamily="34" charset="0"/>
            </a:endParaRPr>
          </a:p>
        </p:txBody>
      </p:sp>
      <p:pic>
        <p:nvPicPr>
          <p:cNvPr id="33800" name="Picture 7" descr="C:\Users\Jonathan Whelan\Desktop\Pics\HMS pics\100_2470.JPG">
            <a:extLst>
              <a:ext uri="{FF2B5EF4-FFF2-40B4-BE49-F238E27FC236}">
                <a16:creationId xmlns:a16="http://schemas.microsoft.com/office/drawing/2014/main" id="{2A5EA855-5038-42C0-85E9-E6EFB1AA1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128" t="5925" r="8887" b="8167"/>
          <a:stretch>
            <a:fillRect/>
          </a:stretch>
        </p:blipFill>
        <p:spPr bwMode="auto">
          <a:xfrm>
            <a:off x="3013757" y="4376055"/>
            <a:ext cx="19812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a:extLst>
              <a:ext uri="{FF2B5EF4-FFF2-40B4-BE49-F238E27FC236}">
                <a16:creationId xmlns:a16="http://schemas.microsoft.com/office/drawing/2014/main" id="{68F5FE52-E30A-4519-B789-36CB68F067E8}"/>
              </a:ext>
            </a:extLst>
          </p:cNvPr>
          <p:cNvSpPr>
            <a:spLocks noGrp="1"/>
          </p:cNvSpPr>
          <p:nvPr>
            <p:ph type="title"/>
          </p:nvPr>
        </p:nvSpPr>
        <p:spPr>
          <a:xfrm>
            <a:off x="1979612" y="274638"/>
            <a:ext cx="8229600" cy="868362"/>
          </a:xfrm>
        </p:spPr>
        <p:txBody>
          <a:bodyPr/>
          <a:lstStyle/>
          <a:p>
            <a:r>
              <a:rPr lang="fr-CA" altLang="en-US" sz="2800" dirty="0" err="1"/>
              <a:t>Review</a:t>
            </a:r>
            <a:r>
              <a:rPr lang="fr-CA" altLang="en-US" sz="2800" dirty="0"/>
              <a:t> of General Installation Types</a:t>
            </a:r>
          </a:p>
        </p:txBody>
      </p:sp>
      <p:sp>
        <p:nvSpPr>
          <p:cNvPr id="34819" name="TextBox 8">
            <a:extLst>
              <a:ext uri="{FF2B5EF4-FFF2-40B4-BE49-F238E27FC236}">
                <a16:creationId xmlns:a16="http://schemas.microsoft.com/office/drawing/2014/main" id="{5928DA92-F0FD-4472-829E-299F6EAE51D8}"/>
              </a:ext>
            </a:extLst>
          </p:cNvPr>
          <p:cNvSpPr>
            <a:spLocks noGrp="1" noChangeArrowheads="1"/>
          </p:cNvSpPr>
          <p:nvPr>
            <p:ph idx="1"/>
          </p:nvPr>
        </p:nvSpPr>
        <p:spPr>
          <a:xfrm>
            <a:off x="3525386" y="1077687"/>
            <a:ext cx="4343400" cy="4724400"/>
          </a:xfrm>
        </p:spPr>
        <p:txBody>
          <a:bodyPr/>
          <a:lstStyle/>
          <a:p>
            <a:r>
              <a:rPr lang="en-US" altLang="en-US" sz="2200" dirty="0"/>
              <a:t>Rooftop</a:t>
            </a:r>
          </a:p>
          <a:p>
            <a:pPr lvl="1"/>
            <a:r>
              <a:rPr lang="en-US" altLang="en-US" sz="1800" dirty="0"/>
              <a:t>Penetrating</a:t>
            </a:r>
          </a:p>
          <a:p>
            <a:pPr lvl="1"/>
            <a:r>
              <a:rPr lang="en-US" altLang="en-US" sz="1800" dirty="0"/>
              <a:t>Ballasted (Hybrid)</a:t>
            </a:r>
          </a:p>
          <a:p>
            <a:pPr lvl="1"/>
            <a:r>
              <a:rPr lang="en-US" altLang="en-US" sz="1800" dirty="0"/>
              <a:t>Standing-Seam </a:t>
            </a:r>
          </a:p>
          <a:p>
            <a:pPr lvl="1"/>
            <a:r>
              <a:rPr lang="en-US" altLang="en-US" sz="1800" dirty="0"/>
              <a:t>Laminate </a:t>
            </a:r>
          </a:p>
          <a:p>
            <a:r>
              <a:rPr lang="en-US" altLang="en-US" sz="2200" dirty="0"/>
              <a:t>Carport/Shade Structure</a:t>
            </a:r>
          </a:p>
          <a:p>
            <a:pPr lvl="1"/>
            <a:r>
              <a:rPr lang="en-US" altLang="en-US" sz="1800" dirty="0"/>
              <a:t>Fixed-tilt</a:t>
            </a:r>
          </a:p>
          <a:p>
            <a:pPr lvl="1"/>
            <a:r>
              <a:rPr lang="en-US" altLang="en-US" sz="1800" dirty="0"/>
              <a:t>Tracking</a:t>
            </a:r>
          </a:p>
          <a:p>
            <a:r>
              <a:rPr lang="en-US" altLang="en-US" sz="2200" dirty="0"/>
              <a:t>Ground-mount</a:t>
            </a:r>
          </a:p>
          <a:p>
            <a:pPr lvl="1"/>
            <a:r>
              <a:rPr lang="en-US" altLang="en-US" sz="1800" dirty="0"/>
              <a:t>Fixed-tilt</a:t>
            </a:r>
          </a:p>
          <a:p>
            <a:pPr lvl="1"/>
            <a:r>
              <a:rPr lang="en-US" altLang="en-US" sz="1800" dirty="0"/>
              <a:t>Tracking</a:t>
            </a:r>
          </a:p>
          <a:p>
            <a:r>
              <a:rPr lang="en-US" altLang="en-US" sz="2200" dirty="0"/>
              <a:t>Floating</a:t>
            </a:r>
          </a:p>
          <a:p>
            <a:r>
              <a:rPr lang="en-US" altLang="en-US" sz="2200" dirty="0"/>
              <a:t>Building-Integrated PV (BIPV)</a:t>
            </a:r>
            <a:endParaRPr lang="en-US" altLang="en-US" dirty="0"/>
          </a:p>
          <a:p>
            <a:endParaRPr lang="en-US" altLang="en-US" dirty="0"/>
          </a:p>
          <a:p>
            <a:endParaRPr lang="en-US" altLang="en-US" dirty="0"/>
          </a:p>
          <a:p>
            <a:endParaRPr lang="en-US" altLang="en-US" dirty="0"/>
          </a:p>
          <a:p>
            <a:pPr>
              <a:buFont typeface="Arial" panose="020B0604020202020204" pitchFamily="34" charset="0"/>
              <a:buNone/>
            </a:pPr>
            <a:endParaRPr lang="en-US" altLang="en-US" dirty="0"/>
          </a:p>
        </p:txBody>
      </p:sp>
      <p:sp>
        <p:nvSpPr>
          <p:cNvPr id="34820" name="Slide Number Placeholder 5">
            <a:extLst>
              <a:ext uri="{FF2B5EF4-FFF2-40B4-BE49-F238E27FC236}">
                <a16:creationId xmlns:a16="http://schemas.microsoft.com/office/drawing/2014/main" id="{EDB29BED-CAE0-491B-A4BC-FEB0236DDEA6}"/>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787475E8-2A21-4296-9F3F-84BF82DB370A}" type="slidenum">
              <a:rPr lang="en-US" altLang="en-US" sz="1200">
                <a:solidFill>
                  <a:srgbClr val="898989"/>
                </a:solidFill>
                <a:latin typeface="Arial" panose="020B0604020202020204" pitchFamily="34" charset="0"/>
              </a:rPr>
              <a:pPr algn="r" eaLnBrk="1" hangingPunct="1">
                <a:spcBef>
                  <a:spcPct val="0"/>
                </a:spcBef>
                <a:buFontTx/>
                <a:buNone/>
              </a:pPr>
              <a:t>14</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a:extLst>
              <a:ext uri="{FF2B5EF4-FFF2-40B4-BE49-F238E27FC236}">
                <a16:creationId xmlns:a16="http://schemas.microsoft.com/office/drawing/2014/main" id="{EA3171BE-1F50-44C7-9596-9EB58643CE29}"/>
              </a:ext>
            </a:extLst>
          </p:cNvPr>
          <p:cNvSpPr>
            <a:spLocks noGrp="1"/>
          </p:cNvSpPr>
          <p:nvPr>
            <p:ph type="title"/>
          </p:nvPr>
        </p:nvSpPr>
        <p:spPr>
          <a:xfrm>
            <a:off x="1979612" y="274638"/>
            <a:ext cx="8229600" cy="715962"/>
          </a:xfrm>
        </p:spPr>
        <p:txBody>
          <a:bodyPr/>
          <a:lstStyle/>
          <a:p>
            <a:r>
              <a:rPr lang="fr-CA" altLang="en-US" sz="2800"/>
              <a:t>Installation Examples</a:t>
            </a:r>
          </a:p>
        </p:txBody>
      </p:sp>
      <p:sp>
        <p:nvSpPr>
          <p:cNvPr id="35843" name="TextBox 8">
            <a:extLst>
              <a:ext uri="{FF2B5EF4-FFF2-40B4-BE49-F238E27FC236}">
                <a16:creationId xmlns:a16="http://schemas.microsoft.com/office/drawing/2014/main" id="{AB956A03-D1A1-4BFA-875E-64E595A46C1C}"/>
              </a:ext>
            </a:extLst>
          </p:cNvPr>
          <p:cNvSpPr>
            <a:spLocks noGrp="1" noChangeArrowheads="1"/>
          </p:cNvSpPr>
          <p:nvPr>
            <p:ph idx="1"/>
          </p:nvPr>
        </p:nvSpPr>
        <p:spPr>
          <a:xfrm>
            <a:off x="912819" y="805546"/>
            <a:ext cx="4038600" cy="4800600"/>
          </a:xfrm>
        </p:spPr>
        <p:txBody>
          <a:bodyPr/>
          <a:lstStyle/>
          <a:p>
            <a:r>
              <a:rPr lang="en-US" altLang="en-US" sz="2000" b="1" dirty="0">
                <a:solidFill>
                  <a:srgbClr val="FF9933"/>
                </a:solidFill>
              </a:rPr>
              <a:t>Rooftop</a:t>
            </a:r>
          </a:p>
          <a:p>
            <a:pPr lvl="1"/>
            <a:r>
              <a:rPr lang="en-US" altLang="en-US" sz="1600" b="1" dirty="0">
                <a:solidFill>
                  <a:srgbClr val="FF9933"/>
                </a:solidFill>
              </a:rPr>
              <a:t>Penetrating</a:t>
            </a:r>
          </a:p>
          <a:p>
            <a:pPr lvl="1"/>
            <a:r>
              <a:rPr lang="en-US" altLang="en-US" sz="1600" dirty="0"/>
              <a:t>Ballasted</a:t>
            </a:r>
          </a:p>
          <a:p>
            <a:pPr lvl="1"/>
            <a:r>
              <a:rPr lang="en-US" altLang="en-US" sz="1600" dirty="0"/>
              <a:t>Standing-Seam</a:t>
            </a:r>
          </a:p>
          <a:p>
            <a:pPr lvl="1"/>
            <a:r>
              <a:rPr lang="en-US" altLang="en-US" sz="1600" dirty="0"/>
              <a:t>Laminate</a:t>
            </a:r>
          </a:p>
          <a:p>
            <a:r>
              <a:rPr lang="en-US" altLang="en-US" sz="2000" dirty="0"/>
              <a:t>Carport/Shade Structure</a:t>
            </a:r>
          </a:p>
          <a:p>
            <a:pPr lvl="1"/>
            <a:r>
              <a:rPr lang="en-US" altLang="en-US" sz="1600" dirty="0"/>
              <a:t>Fixed-tilt</a:t>
            </a:r>
          </a:p>
          <a:p>
            <a:pPr lvl="1"/>
            <a:r>
              <a:rPr lang="en-US" altLang="en-US" sz="1600" dirty="0"/>
              <a:t>Tracking</a:t>
            </a:r>
          </a:p>
          <a:p>
            <a:r>
              <a:rPr lang="en-US" altLang="en-US" sz="2000" dirty="0"/>
              <a:t>Ground-mount</a:t>
            </a:r>
          </a:p>
          <a:p>
            <a:pPr lvl="1"/>
            <a:r>
              <a:rPr lang="en-US" altLang="en-US" sz="1600" dirty="0"/>
              <a:t>Fixed-tilt</a:t>
            </a:r>
          </a:p>
          <a:p>
            <a:pPr lvl="1"/>
            <a:r>
              <a:rPr lang="en-US" altLang="en-US" sz="1600" dirty="0"/>
              <a:t>Tracking </a:t>
            </a:r>
          </a:p>
          <a:p>
            <a:r>
              <a:rPr lang="en-US" altLang="en-US" sz="2000" dirty="0"/>
              <a:t>Floating</a:t>
            </a:r>
          </a:p>
          <a:p>
            <a:r>
              <a:rPr lang="en-US" altLang="en-US" sz="2000" dirty="0"/>
              <a:t>Building-Integrated PV (BIPV)</a:t>
            </a:r>
          </a:p>
          <a:p>
            <a:endParaRPr lang="en-US" altLang="en-US" sz="2000" dirty="0"/>
          </a:p>
          <a:p>
            <a:endParaRPr lang="en-US" altLang="en-US" sz="2000" dirty="0"/>
          </a:p>
          <a:p>
            <a:endParaRPr lang="en-US" altLang="en-US" sz="2000" dirty="0"/>
          </a:p>
          <a:p>
            <a:pPr>
              <a:buFont typeface="Arial" panose="020B0604020202020204" pitchFamily="34" charset="0"/>
              <a:buNone/>
            </a:pPr>
            <a:endParaRPr lang="en-US" altLang="en-US" sz="2000" dirty="0"/>
          </a:p>
        </p:txBody>
      </p:sp>
      <p:pic>
        <p:nvPicPr>
          <p:cNvPr id="35844" name="Picture 2" descr="C:\Users\Jonathan Whelan\Desktop\Projects\Santa Clara County PPA\SCC Project Commissioning\7. SCC project pics\139.JPG">
            <a:extLst>
              <a:ext uri="{FF2B5EF4-FFF2-40B4-BE49-F238E27FC236}">
                <a16:creationId xmlns:a16="http://schemas.microsoft.com/office/drawing/2014/main" id="{78A99010-E116-4B83-9E2E-695CB0AB7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754" y="1741719"/>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descr="C:\Users\Jonathan Whelan\Desktop\Projects\Santa Clara County PPA\SCC Project Commissioning\7. SCC project pics\SCC PV Systems (aerial view).jpg">
            <a:extLst>
              <a:ext uri="{FF2B5EF4-FFF2-40B4-BE49-F238E27FC236}">
                <a16:creationId xmlns:a16="http://schemas.microsoft.com/office/drawing/2014/main" id="{5A38EEED-9009-4335-9673-D21A77160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2" y="1143000"/>
            <a:ext cx="2895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4" descr="C:\Users\Jonathan Whelan\Desktop\Projects\Santa Clara County PPA\SCC Project Commissioning\7. SCC project pics\140.JPG">
            <a:extLst>
              <a:ext uri="{FF2B5EF4-FFF2-40B4-BE49-F238E27FC236}">
                <a16:creationId xmlns:a16="http://schemas.microsoft.com/office/drawing/2014/main" id="{D5E9F42D-6B20-4959-A64E-250186F1F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954" y="4343397"/>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5" descr="C:\Users\Jonathan Whelan\Desktop\Projects\Santa Clara County PPA\SCC Project Commissioning\7. SCC project pics\138.JPG">
            <a:extLst>
              <a:ext uri="{FF2B5EF4-FFF2-40B4-BE49-F238E27FC236}">
                <a16:creationId xmlns:a16="http://schemas.microsoft.com/office/drawing/2014/main" id="{87E1FE2A-5216-4FF2-87A7-E28C224DC8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3287" y="4191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6" descr="C:\Users\Jonathan Whelan\Desktop\Projects\Santa Clara County PPA\SCC Project Commissioning\7. SCC project pics\141.JPG">
            <a:extLst>
              <a:ext uri="{FF2B5EF4-FFF2-40B4-BE49-F238E27FC236}">
                <a16:creationId xmlns:a16="http://schemas.microsoft.com/office/drawing/2014/main" id="{7D9C82BB-BD71-4F66-BE59-1A967C345C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7182" y="2830281"/>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Slide Number Placeholder 5">
            <a:extLst>
              <a:ext uri="{FF2B5EF4-FFF2-40B4-BE49-F238E27FC236}">
                <a16:creationId xmlns:a16="http://schemas.microsoft.com/office/drawing/2014/main" id="{096992B3-1E72-49BD-B595-7278665C8C87}"/>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1BE41664-8217-4D5A-AA82-CE5FB7C4DF1C}" type="slidenum">
              <a:rPr lang="en-US" altLang="en-US" sz="1200">
                <a:solidFill>
                  <a:srgbClr val="898989"/>
                </a:solidFill>
                <a:latin typeface="Arial" panose="020B0604020202020204" pitchFamily="34" charset="0"/>
              </a:rPr>
              <a:pPr algn="r" eaLnBrk="1" hangingPunct="1">
                <a:spcBef>
                  <a:spcPct val="0"/>
                </a:spcBef>
                <a:buFontTx/>
                <a:buNone/>
              </a:pPr>
              <a:t>15</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C:\Users\Mohammand Khan\Documents\Optony\Templates\Carport\Chabot 2.JPG">
            <a:extLst>
              <a:ext uri="{FF2B5EF4-FFF2-40B4-BE49-F238E27FC236}">
                <a16:creationId xmlns:a16="http://schemas.microsoft.com/office/drawing/2014/main" id="{5D179E1A-D9BF-45CC-A6F3-E21F3D442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047" b="13252"/>
          <a:stretch>
            <a:fillRect/>
          </a:stretch>
        </p:blipFill>
        <p:spPr bwMode="auto">
          <a:xfrm>
            <a:off x="2466976" y="1335088"/>
            <a:ext cx="7208837"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a:extLst>
              <a:ext uri="{FF2B5EF4-FFF2-40B4-BE49-F238E27FC236}">
                <a16:creationId xmlns:a16="http://schemas.microsoft.com/office/drawing/2014/main" id="{E4C48EF9-DE72-4840-9E80-727C9968A5CD}"/>
              </a:ext>
            </a:extLst>
          </p:cNvPr>
          <p:cNvSpPr txBox="1">
            <a:spLocks noChangeArrowheads="1"/>
          </p:cNvSpPr>
          <p:nvPr/>
        </p:nvSpPr>
        <p:spPr bwMode="auto">
          <a:xfrm>
            <a:off x="1522412" y="4714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a:solidFill>
                  <a:srgbClr val="000000"/>
                </a:solidFill>
              </a:rPr>
              <a:t>Example: Flush Mount Installation</a:t>
            </a:r>
            <a:endParaRPr lang="en-US" altLang="en-US" sz="2800"/>
          </a:p>
        </p:txBody>
      </p:sp>
      <p:sp>
        <p:nvSpPr>
          <p:cNvPr id="36868" name="Slide Number Placeholder 5">
            <a:extLst>
              <a:ext uri="{FF2B5EF4-FFF2-40B4-BE49-F238E27FC236}">
                <a16:creationId xmlns:a16="http://schemas.microsoft.com/office/drawing/2014/main" id="{0CD2F309-A523-48E0-981B-059544150DF7}"/>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2C875EA5-37B1-469B-B256-9D09F459C156}" type="slidenum">
              <a:rPr lang="en-US" altLang="en-US" sz="1200">
                <a:solidFill>
                  <a:srgbClr val="898989"/>
                </a:solidFill>
                <a:latin typeface="Arial" panose="020B0604020202020204" pitchFamily="34" charset="0"/>
              </a:rPr>
              <a:pPr algn="r" eaLnBrk="1" hangingPunct="1">
                <a:spcBef>
                  <a:spcPct val="0"/>
                </a:spcBef>
                <a:buFontTx/>
                <a:buNone/>
              </a:pPr>
              <a:t>16</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C:\Users\T. Grieb\Desktop\FosterCityLibrary\SiteVisitPics\2015-01-29 14.22.49.jpg">
            <a:extLst>
              <a:ext uri="{FF2B5EF4-FFF2-40B4-BE49-F238E27FC236}">
                <a16:creationId xmlns:a16="http://schemas.microsoft.com/office/drawing/2014/main" id="{B86B64B4-75C1-4B79-8AD3-047E6578A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1663" y="2033356"/>
            <a:ext cx="27432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re 1">
            <a:extLst>
              <a:ext uri="{FF2B5EF4-FFF2-40B4-BE49-F238E27FC236}">
                <a16:creationId xmlns:a16="http://schemas.microsoft.com/office/drawing/2014/main" id="{196B4C84-2D40-4D75-94CE-E8668AF8C86C}"/>
              </a:ext>
            </a:extLst>
          </p:cNvPr>
          <p:cNvSpPr>
            <a:spLocks noGrp="1"/>
          </p:cNvSpPr>
          <p:nvPr>
            <p:ph type="title"/>
          </p:nvPr>
        </p:nvSpPr>
        <p:spPr>
          <a:xfrm>
            <a:off x="1979612" y="274638"/>
            <a:ext cx="8229600" cy="792162"/>
          </a:xfrm>
        </p:spPr>
        <p:txBody>
          <a:bodyPr/>
          <a:lstStyle/>
          <a:p>
            <a:r>
              <a:rPr lang="fr-CA" altLang="en-US" sz="2800"/>
              <a:t>Installation Examples</a:t>
            </a:r>
          </a:p>
        </p:txBody>
      </p:sp>
      <p:sp>
        <p:nvSpPr>
          <p:cNvPr id="19459" name="TextBox 8">
            <a:extLst>
              <a:ext uri="{FF2B5EF4-FFF2-40B4-BE49-F238E27FC236}">
                <a16:creationId xmlns:a16="http://schemas.microsoft.com/office/drawing/2014/main" id="{8DF0F06F-CCDA-4CCC-9B2A-92B4AF66C06A}"/>
              </a:ext>
            </a:extLst>
          </p:cNvPr>
          <p:cNvSpPr>
            <a:spLocks noGrp="1" noChangeArrowheads="1"/>
          </p:cNvSpPr>
          <p:nvPr>
            <p:ph idx="1"/>
          </p:nvPr>
        </p:nvSpPr>
        <p:spPr>
          <a:xfrm>
            <a:off x="727764" y="870862"/>
            <a:ext cx="4724400" cy="4724400"/>
          </a:xfrm>
        </p:spPr>
        <p:txBody>
          <a:bodyPr/>
          <a:lstStyle/>
          <a:p>
            <a:pPr>
              <a:buFont typeface="Arial"/>
              <a:buChar char="•"/>
              <a:defRPr/>
            </a:pPr>
            <a:r>
              <a:rPr lang="en-US" sz="2000" b="1" dirty="0">
                <a:solidFill>
                  <a:srgbClr val="FF9933"/>
                </a:solidFill>
              </a:rPr>
              <a:t>Rooftop</a:t>
            </a:r>
          </a:p>
          <a:p>
            <a:pPr lvl="1">
              <a:buFont typeface="Arial" charset="0"/>
              <a:buChar char="–"/>
              <a:defRPr/>
            </a:pPr>
            <a:r>
              <a:rPr lang="en-US" sz="1600" dirty="0">
                <a:ea typeface="ＭＳ Ｐゴシック" charset="0"/>
              </a:rPr>
              <a:t>Penetrating</a:t>
            </a:r>
          </a:p>
          <a:p>
            <a:pPr lvl="1">
              <a:defRPr/>
            </a:pPr>
            <a:r>
              <a:rPr lang="en-US" sz="1600" b="1" dirty="0">
                <a:solidFill>
                  <a:srgbClr val="FF9933"/>
                </a:solidFill>
              </a:rPr>
              <a:t>Ballasted</a:t>
            </a:r>
          </a:p>
          <a:p>
            <a:pPr lvl="1">
              <a:buFont typeface="Arial" charset="0"/>
              <a:buChar char="–"/>
              <a:defRPr/>
            </a:pPr>
            <a:r>
              <a:rPr lang="en-US" sz="1600" dirty="0">
                <a:ea typeface="ＭＳ Ｐゴシック" charset="0"/>
              </a:rPr>
              <a:t>Standing-Seam</a:t>
            </a:r>
          </a:p>
          <a:p>
            <a:pPr lvl="1">
              <a:buFont typeface="Arial" charset="0"/>
              <a:buChar char="–"/>
              <a:defRPr/>
            </a:pPr>
            <a:r>
              <a:rPr lang="en-US" sz="1600" dirty="0">
                <a:ea typeface="ＭＳ Ｐゴシック" charset="0"/>
              </a:rPr>
              <a:t>Laminate</a:t>
            </a:r>
          </a:p>
          <a:p>
            <a:pPr>
              <a:buFont typeface="Arial" charset="0"/>
              <a:buChar char="•"/>
              <a:defRPr/>
            </a:pPr>
            <a:r>
              <a:rPr lang="en-US" sz="2000" dirty="0">
                <a:ea typeface="ＭＳ Ｐゴシック" charset="0"/>
              </a:rPr>
              <a:t>Carport/Shade Structure</a:t>
            </a:r>
          </a:p>
          <a:p>
            <a:pPr lvl="1">
              <a:buFont typeface="Arial" charset="0"/>
              <a:buChar char="–"/>
              <a:defRPr/>
            </a:pPr>
            <a:r>
              <a:rPr lang="en-US" sz="1600" dirty="0">
                <a:ea typeface="ＭＳ Ｐゴシック" charset="0"/>
              </a:rPr>
              <a:t>Fixed-tilt</a:t>
            </a:r>
          </a:p>
          <a:p>
            <a:pPr lvl="1">
              <a:buFont typeface="Arial" charset="0"/>
              <a:buChar char="–"/>
              <a:defRPr/>
            </a:pPr>
            <a:r>
              <a:rPr lang="en-US" sz="1600" dirty="0">
                <a:ea typeface="ＭＳ Ｐゴシック" charset="0"/>
              </a:rPr>
              <a:t>Tracking</a:t>
            </a:r>
          </a:p>
          <a:p>
            <a:pPr>
              <a:buFont typeface="Arial" charset="0"/>
              <a:buChar char="•"/>
              <a:defRPr/>
            </a:pPr>
            <a:r>
              <a:rPr lang="en-US" sz="2000" dirty="0">
                <a:ea typeface="ＭＳ Ｐゴシック" charset="0"/>
              </a:rPr>
              <a:t>Ground-mount</a:t>
            </a:r>
          </a:p>
          <a:p>
            <a:pPr lvl="1">
              <a:buFont typeface="Arial" charset="0"/>
              <a:buChar char="–"/>
              <a:defRPr/>
            </a:pPr>
            <a:r>
              <a:rPr lang="en-US" sz="1600" dirty="0">
                <a:ea typeface="ＭＳ Ｐゴシック" charset="0"/>
              </a:rPr>
              <a:t>Fixed-tilt</a:t>
            </a:r>
          </a:p>
          <a:p>
            <a:pPr lvl="1">
              <a:buFont typeface="Arial" charset="0"/>
              <a:buChar char="–"/>
              <a:defRPr/>
            </a:pPr>
            <a:r>
              <a:rPr lang="en-US" sz="1600" dirty="0">
                <a:ea typeface="ＭＳ Ｐゴシック" charset="0"/>
              </a:rPr>
              <a:t>Tracking</a:t>
            </a:r>
          </a:p>
          <a:p>
            <a:pPr>
              <a:buFont typeface="Arial" charset="0"/>
              <a:buChar char="•"/>
              <a:defRPr/>
            </a:pPr>
            <a:r>
              <a:rPr lang="en-US" sz="2000" dirty="0">
                <a:ea typeface="ＭＳ Ｐゴシック" charset="0"/>
              </a:rPr>
              <a:t>Floating</a:t>
            </a:r>
          </a:p>
          <a:p>
            <a:pPr>
              <a:buFont typeface="Arial" charset="0"/>
              <a:buChar char="•"/>
              <a:defRPr/>
            </a:pPr>
            <a:r>
              <a:rPr lang="en-US" sz="2000" dirty="0">
                <a:ea typeface="ＭＳ Ｐゴシック" charset="0"/>
              </a:rPr>
              <a:t>Building-Integrated PV  (BIPV)</a:t>
            </a: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panose="020B0604020202020204" pitchFamily="34" charset="0"/>
              <a:buNone/>
              <a:defRPr/>
            </a:pPr>
            <a:endParaRPr lang="en-US" sz="2000" dirty="0">
              <a:ea typeface="ＭＳ Ｐゴシック" charset="0"/>
            </a:endParaRPr>
          </a:p>
        </p:txBody>
      </p:sp>
      <p:pic>
        <p:nvPicPr>
          <p:cNvPr id="37893" name="Picture 2" descr="C:\Users\Jonathan Whelan\Desktop\Pics\MOR pics\IMG_0478.JPG">
            <a:extLst>
              <a:ext uri="{FF2B5EF4-FFF2-40B4-BE49-F238E27FC236}">
                <a16:creationId xmlns:a16="http://schemas.microsoft.com/office/drawing/2014/main" id="{1ACB9A6E-6A79-4573-92A5-C5DE5E830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841" y="4561119"/>
            <a:ext cx="1530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descr="C:\Users\Jonathan Whelan\Desktop\Pics\MOR pics\DCIM\100K6340\MOR-CRC roof 2.JPG">
            <a:extLst>
              <a:ext uri="{FF2B5EF4-FFF2-40B4-BE49-F238E27FC236}">
                <a16:creationId xmlns:a16="http://schemas.microsoft.com/office/drawing/2014/main" id="{90125A5C-30A2-4395-9C50-F1069EF5E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439" y="1371594"/>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 descr="C:\Users\Jonathan Whelan\Desktop\Pics\MOR pics\100_2372.JPG">
            <a:extLst>
              <a:ext uri="{FF2B5EF4-FFF2-40B4-BE49-F238E27FC236}">
                <a16:creationId xmlns:a16="http://schemas.microsoft.com/office/drawing/2014/main" id="{EFA8361F-78C4-406C-85AF-D5D65EE74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12" y="3396340"/>
            <a:ext cx="2616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Slide Number Placeholder 5">
            <a:extLst>
              <a:ext uri="{FF2B5EF4-FFF2-40B4-BE49-F238E27FC236}">
                <a16:creationId xmlns:a16="http://schemas.microsoft.com/office/drawing/2014/main" id="{431AA3F4-F89A-4917-8359-622FFFE94FD1}"/>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16BAD6D6-C40E-43D2-95DF-7663987DFC7A}" type="slidenum">
              <a:rPr lang="en-US" altLang="en-US" sz="1200">
                <a:solidFill>
                  <a:srgbClr val="898989"/>
                </a:solidFill>
                <a:latin typeface="Arial" panose="020B0604020202020204" pitchFamily="34" charset="0"/>
              </a:rPr>
              <a:pPr algn="r" eaLnBrk="1" hangingPunct="1">
                <a:spcBef>
                  <a:spcPct val="0"/>
                </a:spcBef>
                <a:buFontTx/>
                <a:buNone/>
              </a:pPr>
              <a:t>17</a:t>
            </a:fld>
            <a:endParaRPr lang="en-US" altLang="en-US" sz="1200">
              <a:solidFill>
                <a:srgbClr val="898989"/>
              </a:solidFill>
              <a:latin typeface="Arial" panose="020B0604020202020204" pitchFamily="34" charset="0"/>
            </a:endParaRPr>
          </a:p>
        </p:txBody>
      </p:sp>
      <p:pic>
        <p:nvPicPr>
          <p:cNvPr id="37897" name="Picture 10" descr="C:\Users\T. Grieb\Desktop\FosterCityLibrary\SiteVisitPics\2015-01-29 14.21.28.jpg">
            <a:extLst>
              <a:ext uri="{FF2B5EF4-FFF2-40B4-BE49-F238E27FC236}">
                <a16:creationId xmlns:a16="http://schemas.microsoft.com/office/drawing/2014/main" id="{F675BDED-9108-4DDF-8A6B-07C2406C55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4741" y="4074659"/>
            <a:ext cx="297180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Users\Mohammand Khan\Documents\Optony\Templates\Carport\Chabot 2.JPG">
            <a:extLst>
              <a:ext uri="{FF2B5EF4-FFF2-40B4-BE49-F238E27FC236}">
                <a16:creationId xmlns:a16="http://schemas.microsoft.com/office/drawing/2014/main" id="{65500F91-DFEA-40CC-9282-ECC1D2688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3" y="1295400"/>
            <a:ext cx="6907213"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a:extLst>
              <a:ext uri="{FF2B5EF4-FFF2-40B4-BE49-F238E27FC236}">
                <a16:creationId xmlns:a16="http://schemas.microsoft.com/office/drawing/2014/main" id="{2C9CE834-59AF-46B4-800E-2C1FA3881E7B}"/>
              </a:ext>
            </a:extLst>
          </p:cNvPr>
          <p:cNvSpPr txBox="1">
            <a:spLocks noChangeArrowheads="1"/>
          </p:cNvSpPr>
          <p:nvPr/>
        </p:nvSpPr>
        <p:spPr bwMode="auto">
          <a:xfrm>
            <a:off x="1522412" y="471489"/>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a:solidFill>
                  <a:srgbClr val="000000"/>
                </a:solidFill>
              </a:rPr>
              <a:t>Example: Low-Tilt, Ballasted Racking System</a:t>
            </a:r>
            <a:endParaRPr lang="en-US" altLang="en-US" sz="2800"/>
          </a:p>
        </p:txBody>
      </p:sp>
      <p:sp>
        <p:nvSpPr>
          <p:cNvPr id="38916" name="Slide Number Placeholder 5">
            <a:extLst>
              <a:ext uri="{FF2B5EF4-FFF2-40B4-BE49-F238E27FC236}">
                <a16:creationId xmlns:a16="http://schemas.microsoft.com/office/drawing/2014/main" id="{6708D26A-A6A9-48AE-9BDF-D6496968C694}"/>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E7770F56-AA39-4912-B7F1-B14A5FD14D93}" type="slidenum">
              <a:rPr lang="en-US" altLang="en-US" sz="1200">
                <a:solidFill>
                  <a:srgbClr val="898989"/>
                </a:solidFill>
                <a:latin typeface="Arial" panose="020B0604020202020204" pitchFamily="34" charset="0"/>
              </a:rPr>
              <a:pPr algn="r" eaLnBrk="1" hangingPunct="1">
                <a:spcBef>
                  <a:spcPct val="0"/>
                </a:spcBef>
                <a:buFontTx/>
                <a:buNone/>
              </a:pPr>
              <a:t>18</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C:\Users\Mohammand Khan\Documents\Optony\Templates\Carport\Chabot 2.JPG">
            <a:extLst>
              <a:ext uri="{FF2B5EF4-FFF2-40B4-BE49-F238E27FC236}">
                <a16:creationId xmlns:a16="http://schemas.microsoft.com/office/drawing/2014/main" id="{68A42B2D-693C-4B17-9FEC-16F1DD11E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96" t="36330" r="9927" b="2985"/>
          <a:stretch>
            <a:fillRect/>
          </a:stretch>
        </p:blipFill>
        <p:spPr bwMode="auto">
          <a:xfrm>
            <a:off x="2436813" y="1295401"/>
            <a:ext cx="7478713"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5">
            <a:extLst>
              <a:ext uri="{FF2B5EF4-FFF2-40B4-BE49-F238E27FC236}">
                <a16:creationId xmlns:a16="http://schemas.microsoft.com/office/drawing/2014/main" id="{F7051F7E-4231-4EAD-A864-3B778254C5F4}"/>
              </a:ext>
            </a:extLst>
          </p:cNvPr>
          <p:cNvSpPr txBox="1">
            <a:spLocks noChangeArrowheads="1"/>
          </p:cNvSpPr>
          <p:nvPr/>
        </p:nvSpPr>
        <p:spPr bwMode="auto">
          <a:xfrm>
            <a:off x="1522412" y="4714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a:solidFill>
                  <a:srgbClr val="000000"/>
                </a:solidFill>
              </a:rPr>
              <a:t>Example: High-Tilt, Ballasted Racking System</a:t>
            </a:r>
            <a:endParaRPr lang="en-US" altLang="en-US" sz="2800"/>
          </a:p>
        </p:txBody>
      </p:sp>
      <p:sp>
        <p:nvSpPr>
          <p:cNvPr id="39940" name="Slide Number Placeholder 5">
            <a:extLst>
              <a:ext uri="{FF2B5EF4-FFF2-40B4-BE49-F238E27FC236}">
                <a16:creationId xmlns:a16="http://schemas.microsoft.com/office/drawing/2014/main" id="{B006554B-0CDB-4E96-84F4-7D359C9A1DD7}"/>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8BC93053-3390-44C3-9BE0-526289BC7F35}" type="slidenum">
              <a:rPr lang="en-US" altLang="en-US" sz="1200">
                <a:solidFill>
                  <a:srgbClr val="898989"/>
                </a:solidFill>
                <a:latin typeface="Arial" panose="020B0604020202020204" pitchFamily="34" charset="0"/>
              </a:rPr>
              <a:pPr algn="r" eaLnBrk="1" hangingPunct="1">
                <a:spcBef>
                  <a:spcPct val="0"/>
                </a:spcBef>
                <a:buFontTx/>
                <a:buNone/>
              </a:pPr>
              <a:t>19</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EF0B229-305A-4BD3-B6DC-044ED455E485}"/>
              </a:ext>
            </a:extLst>
          </p:cNvPr>
          <p:cNvSpPr>
            <a:spLocks noGrp="1"/>
          </p:cNvSpPr>
          <p:nvPr>
            <p:ph type="title"/>
          </p:nvPr>
        </p:nvSpPr>
        <p:spPr>
          <a:xfrm>
            <a:off x="1979612" y="274638"/>
            <a:ext cx="8229600" cy="792162"/>
          </a:xfrm>
        </p:spPr>
        <p:txBody>
          <a:bodyPr/>
          <a:lstStyle/>
          <a:p>
            <a:r>
              <a:rPr lang="en-US" altLang="en-US" sz="2800" dirty="0"/>
              <a:t>Presentation Agenda</a:t>
            </a:r>
          </a:p>
        </p:txBody>
      </p:sp>
      <p:sp>
        <p:nvSpPr>
          <p:cNvPr id="22531" name="Content Placeholder 2">
            <a:extLst>
              <a:ext uri="{FF2B5EF4-FFF2-40B4-BE49-F238E27FC236}">
                <a16:creationId xmlns:a16="http://schemas.microsoft.com/office/drawing/2014/main" id="{39C1D0E0-C624-4192-89D5-EA3BD2CCDD77}"/>
              </a:ext>
            </a:extLst>
          </p:cNvPr>
          <p:cNvSpPr>
            <a:spLocks noGrp="1"/>
          </p:cNvSpPr>
          <p:nvPr>
            <p:ph idx="1"/>
          </p:nvPr>
        </p:nvSpPr>
        <p:spPr>
          <a:xfrm>
            <a:off x="2360612" y="1219201"/>
            <a:ext cx="7848600" cy="4525963"/>
          </a:xfrm>
        </p:spPr>
        <p:txBody>
          <a:bodyPr/>
          <a:lstStyle/>
          <a:p>
            <a:r>
              <a:rPr lang="en-US" altLang="en-US" dirty="0"/>
              <a:t>Introductions</a:t>
            </a:r>
          </a:p>
          <a:p>
            <a:r>
              <a:rPr lang="en-US" altLang="en-US" dirty="0"/>
              <a:t>SEED Fund Overview</a:t>
            </a:r>
          </a:p>
          <a:p>
            <a:r>
              <a:rPr lang="en-US" altLang="en-US" dirty="0"/>
              <a:t>Overview of Technology and Installation Types</a:t>
            </a:r>
          </a:p>
          <a:p>
            <a:r>
              <a:rPr lang="en-US" altLang="en-US" dirty="0"/>
              <a:t>Feasibility Assessments and Design Considerations</a:t>
            </a:r>
          </a:p>
          <a:p>
            <a:r>
              <a:rPr lang="en-US" altLang="en-US" dirty="0"/>
              <a:t>Project Management and Commissioning</a:t>
            </a:r>
          </a:p>
          <a:p>
            <a:r>
              <a:rPr lang="en-US" altLang="en-US" dirty="0"/>
              <a:t>Operations and Maintenance</a:t>
            </a:r>
          </a:p>
          <a:p>
            <a:r>
              <a:rPr lang="en-US" altLang="en-US" dirty="0"/>
              <a:t>Next Steps</a:t>
            </a:r>
          </a:p>
        </p:txBody>
      </p:sp>
      <p:sp>
        <p:nvSpPr>
          <p:cNvPr id="22532" name="Slide Number Placeholder 5">
            <a:extLst>
              <a:ext uri="{FF2B5EF4-FFF2-40B4-BE49-F238E27FC236}">
                <a16:creationId xmlns:a16="http://schemas.microsoft.com/office/drawing/2014/main" id="{09016B08-1EBB-40DB-857C-F76FE891FA66}"/>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928C96C8-1F0F-4283-A828-DBE5E74EB8F7}" type="slidenum">
              <a:rPr lang="en-US" altLang="en-US" sz="1200">
                <a:solidFill>
                  <a:srgbClr val="898989"/>
                </a:solidFill>
                <a:latin typeface="Arial" panose="020B0604020202020204" pitchFamily="34" charset="0"/>
              </a:rPr>
              <a:pPr algn="r" eaLnBrk="1" hangingPunct="1">
                <a:spcBef>
                  <a:spcPct val="0"/>
                </a:spcBef>
                <a:buFontTx/>
                <a:buNone/>
              </a:pPr>
              <a:t>2</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8" descr="https://encrypted-tbn2.google.com/images?q=tbn:ANd9GcSxA6ZXMQG3yrUvSbjPeoF1jRuqN3Pp9HTxkkTVqX8T5UbKROs1">
            <a:extLst>
              <a:ext uri="{FF2B5EF4-FFF2-40B4-BE49-F238E27FC236}">
                <a16:creationId xmlns:a16="http://schemas.microsoft.com/office/drawing/2014/main" id="{B7389B32-955A-4D57-A55A-91EF2257A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838" y="3984169"/>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re 1">
            <a:extLst>
              <a:ext uri="{FF2B5EF4-FFF2-40B4-BE49-F238E27FC236}">
                <a16:creationId xmlns:a16="http://schemas.microsoft.com/office/drawing/2014/main" id="{F191479D-98D6-48D3-8097-E5B5027126CC}"/>
              </a:ext>
            </a:extLst>
          </p:cNvPr>
          <p:cNvSpPr>
            <a:spLocks noGrp="1"/>
          </p:cNvSpPr>
          <p:nvPr>
            <p:ph type="title"/>
          </p:nvPr>
        </p:nvSpPr>
        <p:spPr>
          <a:xfrm>
            <a:off x="499617" y="413660"/>
            <a:ext cx="6946211" cy="718461"/>
          </a:xfrm>
        </p:spPr>
        <p:txBody>
          <a:bodyPr/>
          <a:lstStyle/>
          <a:p>
            <a:r>
              <a:rPr lang="fr-CA" altLang="en-US" sz="2800" dirty="0"/>
              <a:t>Installation </a:t>
            </a:r>
            <a:r>
              <a:rPr lang="fr-CA" altLang="en-US" sz="2800" dirty="0" err="1"/>
              <a:t>Examples</a:t>
            </a:r>
            <a:endParaRPr lang="fr-CA" altLang="en-US" sz="2800" dirty="0"/>
          </a:p>
        </p:txBody>
      </p:sp>
      <p:sp>
        <p:nvSpPr>
          <p:cNvPr id="19459" name="TextBox 8">
            <a:extLst>
              <a:ext uri="{FF2B5EF4-FFF2-40B4-BE49-F238E27FC236}">
                <a16:creationId xmlns:a16="http://schemas.microsoft.com/office/drawing/2014/main" id="{0984DDAC-5DBD-4460-BF57-4286AEF53ED7}"/>
              </a:ext>
            </a:extLst>
          </p:cNvPr>
          <p:cNvSpPr>
            <a:spLocks noGrp="1" noChangeArrowheads="1"/>
          </p:cNvSpPr>
          <p:nvPr>
            <p:ph idx="1"/>
          </p:nvPr>
        </p:nvSpPr>
        <p:spPr>
          <a:xfrm>
            <a:off x="1206738" y="936177"/>
            <a:ext cx="8229600" cy="4724400"/>
          </a:xfrm>
        </p:spPr>
        <p:txBody>
          <a:bodyPr/>
          <a:lstStyle/>
          <a:p>
            <a:pPr>
              <a:buFont typeface="Arial" charset="0"/>
              <a:buChar char="•"/>
              <a:defRPr/>
            </a:pPr>
            <a:r>
              <a:rPr lang="en-US" sz="2000" b="1" dirty="0">
                <a:solidFill>
                  <a:schemeClr val="accent3"/>
                </a:solidFill>
                <a:ea typeface="ＭＳ Ｐゴシック" charset="0"/>
              </a:rPr>
              <a:t>Rooftop</a:t>
            </a:r>
          </a:p>
          <a:p>
            <a:pPr lvl="1">
              <a:buFont typeface="Arial" charset="0"/>
              <a:buChar char="–"/>
              <a:defRPr/>
            </a:pPr>
            <a:r>
              <a:rPr lang="en-US" sz="1600" dirty="0">
                <a:ea typeface="ＭＳ Ｐゴシック" charset="0"/>
              </a:rPr>
              <a:t>Penetrating</a:t>
            </a:r>
          </a:p>
          <a:p>
            <a:pPr lvl="1">
              <a:buFont typeface="Arial" charset="0"/>
              <a:buChar char="–"/>
              <a:defRPr/>
            </a:pPr>
            <a:r>
              <a:rPr lang="en-US" sz="1600" dirty="0">
                <a:ea typeface="ＭＳ Ｐゴシック" charset="0"/>
              </a:rPr>
              <a:t>Ballasted</a:t>
            </a:r>
          </a:p>
          <a:p>
            <a:pPr lvl="1">
              <a:buFont typeface="Arial" charset="0"/>
              <a:buChar char="–"/>
              <a:defRPr/>
            </a:pPr>
            <a:r>
              <a:rPr lang="en-US" sz="1600" b="1" dirty="0">
                <a:solidFill>
                  <a:schemeClr val="accent3"/>
                </a:solidFill>
                <a:ea typeface="ＭＳ Ｐゴシック" charset="0"/>
              </a:rPr>
              <a:t>Standing-Seam</a:t>
            </a:r>
            <a:r>
              <a:rPr lang="en-US" sz="1600" b="1" dirty="0">
                <a:ea typeface="ＭＳ Ｐゴシック" charset="0"/>
              </a:rPr>
              <a:t> </a:t>
            </a:r>
          </a:p>
          <a:p>
            <a:pPr lvl="1">
              <a:buFont typeface="Arial" charset="0"/>
              <a:buChar char="–"/>
              <a:defRPr/>
            </a:pPr>
            <a:r>
              <a:rPr lang="en-US" sz="1600" dirty="0">
                <a:ea typeface="ＭＳ Ｐゴシック" charset="0"/>
              </a:rPr>
              <a:t>Laminate </a:t>
            </a:r>
          </a:p>
          <a:p>
            <a:pPr>
              <a:buFont typeface="Arial" charset="0"/>
              <a:buChar char="•"/>
              <a:defRPr/>
            </a:pPr>
            <a:r>
              <a:rPr lang="en-US" sz="2000" dirty="0">
                <a:ea typeface="ＭＳ Ｐゴシック" charset="0"/>
              </a:rPr>
              <a:t>Carport/Shade Structure</a:t>
            </a:r>
          </a:p>
          <a:p>
            <a:pPr lvl="1">
              <a:buFont typeface="Arial" charset="0"/>
              <a:buChar char="–"/>
              <a:defRPr/>
            </a:pPr>
            <a:r>
              <a:rPr lang="en-US" sz="1600" dirty="0">
                <a:ea typeface="ＭＳ Ｐゴシック" charset="0"/>
              </a:rPr>
              <a:t>Fixed-tilt</a:t>
            </a:r>
          </a:p>
          <a:p>
            <a:pPr lvl="1">
              <a:buFont typeface="Arial" charset="0"/>
              <a:buChar char="–"/>
              <a:defRPr/>
            </a:pPr>
            <a:r>
              <a:rPr lang="en-US" sz="1600" dirty="0">
                <a:ea typeface="ＭＳ Ｐゴシック" charset="0"/>
              </a:rPr>
              <a:t>Tracking</a:t>
            </a:r>
          </a:p>
          <a:p>
            <a:pPr>
              <a:buFont typeface="Arial" charset="0"/>
              <a:buChar char="•"/>
              <a:defRPr/>
            </a:pPr>
            <a:r>
              <a:rPr lang="en-US" sz="2000" dirty="0">
                <a:ea typeface="ＭＳ Ｐゴシック" charset="0"/>
              </a:rPr>
              <a:t>Ground-mount</a:t>
            </a:r>
          </a:p>
          <a:p>
            <a:pPr lvl="1">
              <a:buFont typeface="Arial" charset="0"/>
              <a:buChar char="–"/>
              <a:defRPr/>
            </a:pPr>
            <a:r>
              <a:rPr lang="en-US" sz="1600" dirty="0">
                <a:ea typeface="ＭＳ Ｐゴシック" charset="0"/>
              </a:rPr>
              <a:t>Fixed-tilt</a:t>
            </a:r>
          </a:p>
          <a:p>
            <a:pPr lvl="1">
              <a:buFont typeface="Arial" charset="0"/>
              <a:buChar char="–"/>
              <a:defRPr/>
            </a:pPr>
            <a:r>
              <a:rPr lang="en-US" sz="1600" dirty="0">
                <a:ea typeface="ＭＳ Ｐゴシック" charset="0"/>
              </a:rPr>
              <a:t>Tracking</a:t>
            </a:r>
          </a:p>
          <a:p>
            <a:pPr>
              <a:buFont typeface="Arial" charset="0"/>
              <a:buChar char="•"/>
              <a:defRPr/>
            </a:pPr>
            <a:r>
              <a:rPr lang="en-US" sz="2000" dirty="0">
                <a:ea typeface="ＭＳ Ｐゴシック" charset="0"/>
              </a:rPr>
              <a:t>Floating</a:t>
            </a:r>
          </a:p>
          <a:p>
            <a:pPr>
              <a:buFont typeface="Arial" charset="0"/>
              <a:buChar char="•"/>
              <a:defRPr/>
            </a:pPr>
            <a:r>
              <a:rPr lang="en-US" sz="2000" dirty="0">
                <a:ea typeface="ＭＳ Ｐゴシック" charset="0"/>
              </a:rPr>
              <a:t>Building-Integrated PV (BIPV)</a:t>
            </a: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panose="020B0604020202020204" pitchFamily="34" charset="0"/>
              <a:buNone/>
              <a:defRPr/>
            </a:pPr>
            <a:endParaRPr lang="en-US" sz="2000" dirty="0">
              <a:ea typeface="ＭＳ Ｐゴシック" charset="0"/>
            </a:endParaRPr>
          </a:p>
        </p:txBody>
      </p:sp>
      <p:pic>
        <p:nvPicPr>
          <p:cNvPr id="40965" name="Picture 4" descr="https://encrypted-tbn1.google.com/images?q=tbn:ANd9GcTSxlnf2in5tl9f99FR0wOQiAOxoA0cewMF-ipuDnWgwVlB7nMMBg">
            <a:extLst>
              <a:ext uri="{FF2B5EF4-FFF2-40B4-BE49-F238E27FC236}">
                <a16:creationId xmlns:a16="http://schemas.microsoft.com/office/drawing/2014/main" id="{C2DF42F7-C5AD-4860-832B-26C6B9FF0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525" y="1807023"/>
            <a:ext cx="24955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https://encrypted-tbn2.google.com/images?q=tbn:ANd9GcQ60VfgSLzEzG-NVmZ3eg9kOlhPWm4_S9CIYQtdbkEbLAzAtn5NZw">
            <a:extLst>
              <a:ext uri="{FF2B5EF4-FFF2-40B4-BE49-F238E27FC236}">
                <a16:creationId xmlns:a16="http://schemas.microsoft.com/office/drawing/2014/main" id="{C94477F7-FE2B-417D-9A32-4CD1769E10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8351" y="1600197"/>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0" descr="https://encrypted-tbn1.google.com/images?q=tbn:ANd9GcT62-8opL8awOvWojeePjNABoXmo0JW9xIUN4kaXr4Nzg13ShsHNg">
            <a:extLst>
              <a:ext uri="{FF2B5EF4-FFF2-40B4-BE49-F238E27FC236}">
                <a16:creationId xmlns:a16="http://schemas.microsoft.com/office/drawing/2014/main" id="{8DBB9AD1-30B6-43DE-8314-FD7F256819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213" y="4343400"/>
            <a:ext cx="26574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Slide Number Placeholder 5">
            <a:extLst>
              <a:ext uri="{FF2B5EF4-FFF2-40B4-BE49-F238E27FC236}">
                <a16:creationId xmlns:a16="http://schemas.microsoft.com/office/drawing/2014/main" id="{49D1F63B-F749-417B-A712-6EF2CF86E12D}"/>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D2B7184A-00CB-482A-910F-ECB6EEF3FB5A}" type="slidenum">
              <a:rPr lang="en-US" altLang="en-US" sz="1200">
                <a:solidFill>
                  <a:srgbClr val="898989"/>
                </a:solidFill>
                <a:latin typeface="Arial" panose="020B0604020202020204" pitchFamily="34" charset="0"/>
              </a:rPr>
              <a:pPr algn="r" eaLnBrk="1" hangingPunct="1">
                <a:spcBef>
                  <a:spcPct val="0"/>
                </a:spcBef>
                <a:buFontTx/>
                <a:buNone/>
              </a:pPr>
              <a:t>20</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C:\Users\Jonathan Whelan\Pictures\2010-05-21 El Cerrito High School\El Cerrito High School 070.JPG">
            <a:extLst>
              <a:ext uri="{FF2B5EF4-FFF2-40B4-BE49-F238E27FC236}">
                <a16:creationId xmlns:a16="http://schemas.microsoft.com/office/drawing/2014/main" id="{B193FC13-A30D-4DD8-A15A-9D9DE2A28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1154" y="3570511"/>
            <a:ext cx="32004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re 1">
            <a:extLst>
              <a:ext uri="{FF2B5EF4-FFF2-40B4-BE49-F238E27FC236}">
                <a16:creationId xmlns:a16="http://schemas.microsoft.com/office/drawing/2014/main" id="{70CBF00F-C467-4DC0-89DD-0B570A55E7A8}"/>
              </a:ext>
            </a:extLst>
          </p:cNvPr>
          <p:cNvSpPr>
            <a:spLocks noGrp="1"/>
          </p:cNvSpPr>
          <p:nvPr>
            <p:ph type="title"/>
          </p:nvPr>
        </p:nvSpPr>
        <p:spPr>
          <a:xfrm>
            <a:off x="644528" y="429987"/>
            <a:ext cx="5487524" cy="609600"/>
          </a:xfrm>
        </p:spPr>
        <p:txBody>
          <a:bodyPr/>
          <a:lstStyle/>
          <a:p>
            <a:r>
              <a:rPr lang="fr-CA" altLang="en-US" sz="2800" dirty="0"/>
              <a:t>Installation </a:t>
            </a:r>
            <a:r>
              <a:rPr lang="fr-CA" altLang="en-US" sz="2800" dirty="0" err="1"/>
              <a:t>Examples</a:t>
            </a:r>
            <a:endParaRPr lang="fr-CA" altLang="en-US" sz="2800" dirty="0"/>
          </a:p>
        </p:txBody>
      </p:sp>
      <p:sp>
        <p:nvSpPr>
          <p:cNvPr id="19459" name="TextBox 8">
            <a:extLst>
              <a:ext uri="{FF2B5EF4-FFF2-40B4-BE49-F238E27FC236}">
                <a16:creationId xmlns:a16="http://schemas.microsoft.com/office/drawing/2014/main" id="{58029112-A506-4607-9A32-10A4104AD70D}"/>
              </a:ext>
            </a:extLst>
          </p:cNvPr>
          <p:cNvSpPr>
            <a:spLocks noGrp="1" noChangeArrowheads="1"/>
          </p:cNvSpPr>
          <p:nvPr>
            <p:ph idx="1"/>
          </p:nvPr>
        </p:nvSpPr>
        <p:spPr>
          <a:xfrm>
            <a:off x="791707" y="930729"/>
            <a:ext cx="4876800" cy="4800600"/>
          </a:xfrm>
        </p:spPr>
        <p:txBody>
          <a:bodyPr/>
          <a:lstStyle/>
          <a:p>
            <a:pPr>
              <a:buFont typeface="Arial" charset="0"/>
              <a:buChar char="•"/>
              <a:defRPr/>
            </a:pPr>
            <a:r>
              <a:rPr lang="en-US" sz="2000" b="1" dirty="0">
                <a:solidFill>
                  <a:schemeClr val="accent3"/>
                </a:solidFill>
                <a:ea typeface="ＭＳ Ｐゴシック" charset="0"/>
              </a:rPr>
              <a:t>Rooftop</a:t>
            </a:r>
          </a:p>
          <a:p>
            <a:pPr lvl="1">
              <a:buFont typeface="Arial" charset="0"/>
              <a:buChar char="–"/>
              <a:defRPr/>
            </a:pPr>
            <a:r>
              <a:rPr lang="en-US" sz="1600" dirty="0">
                <a:ea typeface="ＭＳ Ｐゴシック" charset="0"/>
              </a:rPr>
              <a:t>Penetrating</a:t>
            </a:r>
          </a:p>
          <a:p>
            <a:pPr lvl="1">
              <a:buFont typeface="Arial" charset="0"/>
              <a:buChar char="–"/>
              <a:defRPr/>
            </a:pPr>
            <a:r>
              <a:rPr lang="en-US" sz="1600" dirty="0">
                <a:ea typeface="ＭＳ Ｐゴシック" charset="0"/>
              </a:rPr>
              <a:t>Ballasted</a:t>
            </a:r>
          </a:p>
          <a:p>
            <a:pPr lvl="1">
              <a:buFont typeface="Arial" charset="0"/>
              <a:buChar char="–"/>
              <a:defRPr/>
            </a:pPr>
            <a:r>
              <a:rPr lang="en-US" sz="1600" b="1" dirty="0">
                <a:solidFill>
                  <a:schemeClr val="accent6"/>
                </a:solidFill>
                <a:ea typeface="ＭＳ Ｐゴシック" charset="0"/>
              </a:rPr>
              <a:t>Standing-Seam</a:t>
            </a:r>
          </a:p>
          <a:p>
            <a:pPr lvl="1">
              <a:buFont typeface="Arial" charset="0"/>
              <a:buChar char="–"/>
              <a:defRPr/>
            </a:pPr>
            <a:r>
              <a:rPr lang="en-US" sz="1600" b="1" dirty="0">
                <a:solidFill>
                  <a:schemeClr val="accent3"/>
                </a:solidFill>
                <a:ea typeface="ＭＳ Ｐゴシック" charset="0"/>
              </a:rPr>
              <a:t>Laminate</a:t>
            </a:r>
          </a:p>
          <a:p>
            <a:pPr>
              <a:buFont typeface="Arial" charset="0"/>
              <a:buChar char="•"/>
              <a:defRPr/>
            </a:pPr>
            <a:r>
              <a:rPr lang="en-US" sz="2000" dirty="0">
                <a:ea typeface="ＭＳ Ｐゴシック" charset="0"/>
              </a:rPr>
              <a:t>Carport/Shade Structure</a:t>
            </a:r>
          </a:p>
          <a:p>
            <a:pPr lvl="1">
              <a:buFont typeface="Arial" charset="0"/>
              <a:buChar char="–"/>
              <a:defRPr/>
            </a:pPr>
            <a:r>
              <a:rPr lang="en-US" sz="1600" dirty="0">
                <a:ea typeface="ＭＳ Ｐゴシック" charset="0"/>
              </a:rPr>
              <a:t>Fixed-tilt</a:t>
            </a:r>
          </a:p>
          <a:p>
            <a:pPr lvl="1">
              <a:buFont typeface="Arial" charset="0"/>
              <a:buChar char="–"/>
              <a:defRPr/>
            </a:pPr>
            <a:r>
              <a:rPr lang="en-US" sz="1600" dirty="0">
                <a:ea typeface="ＭＳ Ｐゴシック" charset="0"/>
              </a:rPr>
              <a:t>Tracking</a:t>
            </a:r>
          </a:p>
          <a:p>
            <a:pPr>
              <a:buFont typeface="Arial" charset="0"/>
              <a:buChar char="•"/>
              <a:defRPr/>
            </a:pPr>
            <a:r>
              <a:rPr lang="en-US" sz="2000" dirty="0">
                <a:ea typeface="ＭＳ Ｐゴシック" charset="0"/>
              </a:rPr>
              <a:t>Ground-mount</a:t>
            </a:r>
          </a:p>
          <a:p>
            <a:pPr lvl="1">
              <a:buFont typeface="Arial" charset="0"/>
              <a:buChar char="–"/>
              <a:defRPr/>
            </a:pPr>
            <a:r>
              <a:rPr lang="en-US" sz="1600" dirty="0">
                <a:ea typeface="ＭＳ Ｐゴシック" charset="0"/>
              </a:rPr>
              <a:t>Fixed-tilt</a:t>
            </a:r>
          </a:p>
          <a:p>
            <a:pPr lvl="1">
              <a:buFont typeface="Arial" charset="0"/>
              <a:buChar char="–"/>
              <a:defRPr/>
            </a:pPr>
            <a:r>
              <a:rPr lang="en-US" sz="1600" dirty="0">
                <a:ea typeface="ＭＳ Ｐゴシック" charset="0"/>
              </a:rPr>
              <a:t>Tracking</a:t>
            </a:r>
          </a:p>
          <a:p>
            <a:pPr>
              <a:buFont typeface="Arial" charset="0"/>
              <a:buChar char="•"/>
              <a:defRPr/>
            </a:pPr>
            <a:r>
              <a:rPr lang="en-US" sz="2000" dirty="0">
                <a:ea typeface="ＭＳ Ｐゴシック" charset="0"/>
              </a:rPr>
              <a:t>Floating</a:t>
            </a:r>
          </a:p>
          <a:p>
            <a:pPr>
              <a:buFont typeface="Arial" charset="0"/>
              <a:buChar char="•"/>
              <a:defRPr/>
            </a:pPr>
            <a:r>
              <a:rPr lang="en-US" sz="2000" b="1" dirty="0">
                <a:solidFill>
                  <a:schemeClr val="accent6"/>
                </a:solidFill>
                <a:ea typeface="ＭＳ Ｐゴシック" charset="0"/>
              </a:rPr>
              <a:t>Building-Integrated PV (BIPV)</a:t>
            </a: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panose="020B0604020202020204" pitchFamily="34" charset="0"/>
              <a:buNone/>
              <a:defRPr/>
            </a:pPr>
            <a:endParaRPr lang="en-US" sz="2000" dirty="0">
              <a:ea typeface="ＭＳ Ｐゴシック" charset="0"/>
            </a:endParaRPr>
          </a:p>
        </p:txBody>
      </p:sp>
      <p:pic>
        <p:nvPicPr>
          <p:cNvPr id="41989" name="Picture 1" descr="C:\Users\Jonathan Whelan\Pictures\2010-05-21 El Cerrito High School\El Cerrito High School 004.JPG">
            <a:extLst>
              <a:ext uri="{FF2B5EF4-FFF2-40B4-BE49-F238E27FC236}">
                <a16:creationId xmlns:a16="http://schemas.microsoft.com/office/drawing/2014/main" id="{AB7F789F-ECC3-46E3-9BAE-A8F50529D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2297" y="1850567"/>
            <a:ext cx="27987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5" descr="https://encrypted-tbn1.google.com/images?q=tbn:ANd9GcR6TF-0Tekv0grUfIqUlJ2CzhxGtTcz6_Af8fkFKO7-7RERQMibRQ">
            <a:extLst>
              <a:ext uri="{FF2B5EF4-FFF2-40B4-BE49-F238E27FC236}">
                <a16:creationId xmlns:a16="http://schemas.microsoft.com/office/drawing/2014/main" id="{12A79700-727B-4243-A426-20C80815F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9237" y="1317171"/>
            <a:ext cx="2552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descr="C:\Users\Jonathan Whelan\Desktop\Projects\SEED Fund\5. Logos and Graphics\YTVL rec hall solar photo.png">
            <a:extLst>
              <a:ext uri="{FF2B5EF4-FFF2-40B4-BE49-F238E27FC236}">
                <a16:creationId xmlns:a16="http://schemas.microsoft.com/office/drawing/2014/main" id="{620A39BF-962C-4929-88EF-C7CE44B5AE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7608" y="4136572"/>
            <a:ext cx="2654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Slide Number Placeholder 5">
            <a:extLst>
              <a:ext uri="{FF2B5EF4-FFF2-40B4-BE49-F238E27FC236}">
                <a16:creationId xmlns:a16="http://schemas.microsoft.com/office/drawing/2014/main" id="{CC18F6BD-7EB8-4EA1-855D-CE274E5D4B35}"/>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8DC386A0-038A-4180-AB36-39E9A6348127}" type="slidenum">
              <a:rPr lang="en-US" altLang="en-US" sz="1200">
                <a:solidFill>
                  <a:srgbClr val="898989"/>
                </a:solidFill>
                <a:latin typeface="Arial" panose="020B0604020202020204" pitchFamily="34" charset="0"/>
              </a:rPr>
              <a:pPr algn="r" eaLnBrk="1" hangingPunct="1">
                <a:spcBef>
                  <a:spcPct val="0"/>
                </a:spcBef>
                <a:buFontTx/>
                <a:buNone/>
              </a:pPr>
              <a:t>21</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a:extLst>
              <a:ext uri="{FF2B5EF4-FFF2-40B4-BE49-F238E27FC236}">
                <a16:creationId xmlns:a16="http://schemas.microsoft.com/office/drawing/2014/main" id="{24B7B20D-CDE8-4FBA-BA66-39BAD1ACDD26}"/>
              </a:ext>
            </a:extLst>
          </p:cNvPr>
          <p:cNvSpPr>
            <a:spLocks noGrp="1"/>
          </p:cNvSpPr>
          <p:nvPr>
            <p:ph type="title"/>
          </p:nvPr>
        </p:nvSpPr>
        <p:spPr>
          <a:xfrm>
            <a:off x="717341" y="457201"/>
            <a:ext cx="9143538" cy="533399"/>
          </a:xfrm>
        </p:spPr>
        <p:txBody>
          <a:bodyPr/>
          <a:lstStyle/>
          <a:p>
            <a:r>
              <a:rPr lang="fr-CA" altLang="en-US" sz="2800"/>
              <a:t>Installation Examples</a:t>
            </a:r>
          </a:p>
        </p:txBody>
      </p:sp>
      <p:sp>
        <p:nvSpPr>
          <p:cNvPr id="19459" name="TextBox 8">
            <a:extLst>
              <a:ext uri="{FF2B5EF4-FFF2-40B4-BE49-F238E27FC236}">
                <a16:creationId xmlns:a16="http://schemas.microsoft.com/office/drawing/2014/main" id="{0FB81871-8E89-4E47-A2EC-C481DC3BC933}"/>
              </a:ext>
            </a:extLst>
          </p:cNvPr>
          <p:cNvSpPr>
            <a:spLocks noGrp="1" noChangeArrowheads="1"/>
          </p:cNvSpPr>
          <p:nvPr>
            <p:ph idx="1"/>
          </p:nvPr>
        </p:nvSpPr>
        <p:spPr>
          <a:xfrm>
            <a:off x="348343" y="870857"/>
            <a:ext cx="4592190" cy="4800600"/>
          </a:xfrm>
        </p:spPr>
        <p:txBody>
          <a:bodyPr/>
          <a:lstStyle/>
          <a:p>
            <a:pPr>
              <a:buFont typeface="Arial" charset="0"/>
              <a:buChar char="•"/>
              <a:defRPr/>
            </a:pPr>
            <a:r>
              <a:rPr lang="en-US" sz="2000" dirty="0">
                <a:ea typeface="ＭＳ Ｐゴシック" charset="0"/>
              </a:rPr>
              <a:t>Rooftop</a:t>
            </a:r>
          </a:p>
          <a:p>
            <a:pPr lvl="1">
              <a:buFont typeface="Arial" charset="0"/>
              <a:buChar char="–"/>
              <a:defRPr/>
            </a:pPr>
            <a:r>
              <a:rPr lang="en-US" sz="1600" dirty="0">
                <a:ea typeface="ＭＳ Ｐゴシック" charset="0"/>
              </a:rPr>
              <a:t>Penetrating</a:t>
            </a:r>
          </a:p>
          <a:p>
            <a:pPr lvl="1">
              <a:buFont typeface="Arial" charset="0"/>
              <a:buChar char="–"/>
              <a:defRPr/>
            </a:pPr>
            <a:r>
              <a:rPr lang="en-US" sz="1600" dirty="0">
                <a:ea typeface="ＭＳ Ｐゴシック" charset="0"/>
              </a:rPr>
              <a:t>Ballasted</a:t>
            </a:r>
          </a:p>
          <a:p>
            <a:pPr lvl="1">
              <a:buFont typeface="Arial" charset="0"/>
              <a:buChar char="–"/>
              <a:defRPr/>
            </a:pPr>
            <a:r>
              <a:rPr lang="en-US" sz="1600" dirty="0">
                <a:ea typeface="ＭＳ Ｐゴシック" charset="0"/>
              </a:rPr>
              <a:t>Standing-Seam</a:t>
            </a:r>
          </a:p>
          <a:p>
            <a:pPr lvl="1">
              <a:buFont typeface="Arial" charset="0"/>
              <a:buChar char="–"/>
              <a:defRPr/>
            </a:pPr>
            <a:r>
              <a:rPr lang="en-US" sz="1600" dirty="0">
                <a:ea typeface="ＭＳ Ｐゴシック" charset="0"/>
              </a:rPr>
              <a:t>Laminate</a:t>
            </a:r>
          </a:p>
          <a:p>
            <a:pPr>
              <a:buFont typeface="Arial" charset="0"/>
              <a:buChar char="•"/>
              <a:defRPr/>
            </a:pPr>
            <a:r>
              <a:rPr lang="en-US" sz="2000" b="1" dirty="0">
                <a:solidFill>
                  <a:schemeClr val="accent3"/>
                </a:solidFill>
                <a:ea typeface="ＭＳ Ｐゴシック" charset="0"/>
              </a:rPr>
              <a:t>Carport/Shade Structure</a:t>
            </a:r>
          </a:p>
          <a:p>
            <a:pPr lvl="1">
              <a:buFont typeface="Arial" charset="0"/>
              <a:buChar char="–"/>
              <a:defRPr/>
            </a:pPr>
            <a:r>
              <a:rPr lang="en-US" sz="1600" b="1" dirty="0">
                <a:solidFill>
                  <a:schemeClr val="accent3"/>
                </a:solidFill>
                <a:ea typeface="ＭＳ Ｐゴシック" charset="0"/>
              </a:rPr>
              <a:t>Fixed-tilt </a:t>
            </a:r>
          </a:p>
          <a:p>
            <a:pPr lvl="1">
              <a:buFont typeface="Arial" charset="0"/>
              <a:buChar char="–"/>
              <a:defRPr/>
            </a:pPr>
            <a:r>
              <a:rPr lang="en-US" sz="1600" dirty="0">
                <a:ea typeface="ＭＳ Ｐゴシック" charset="0"/>
              </a:rPr>
              <a:t>Tracking </a:t>
            </a:r>
          </a:p>
          <a:p>
            <a:pPr>
              <a:buFont typeface="Arial" charset="0"/>
              <a:buChar char="•"/>
              <a:defRPr/>
            </a:pPr>
            <a:r>
              <a:rPr lang="en-US" sz="2000" dirty="0">
                <a:ea typeface="ＭＳ Ｐゴシック" charset="0"/>
              </a:rPr>
              <a:t>Ground-mount</a:t>
            </a:r>
          </a:p>
          <a:p>
            <a:pPr lvl="1">
              <a:buFont typeface="Arial" charset="0"/>
              <a:buChar char="–"/>
              <a:defRPr/>
            </a:pPr>
            <a:r>
              <a:rPr lang="en-US" sz="1600" dirty="0">
                <a:ea typeface="ＭＳ Ｐゴシック" charset="0"/>
              </a:rPr>
              <a:t>Fixed-tilt</a:t>
            </a:r>
          </a:p>
          <a:p>
            <a:pPr lvl="1">
              <a:buFont typeface="Arial" charset="0"/>
              <a:buChar char="–"/>
              <a:defRPr/>
            </a:pPr>
            <a:r>
              <a:rPr lang="en-US" sz="1600" dirty="0">
                <a:ea typeface="ＭＳ Ｐゴシック" charset="0"/>
              </a:rPr>
              <a:t>Tracking </a:t>
            </a:r>
          </a:p>
          <a:p>
            <a:pPr>
              <a:buFont typeface="Arial" charset="0"/>
              <a:buChar char="•"/>
              <a:defRPr/>
            </a:pPr>
            <a:r>
              <a:rPr lang="en-US" sz="2000" dirty="0">
                <a:ea typeface="ＭＳ Ｐゴシック" charset="0"/>
              </a:rPr>
              <a:t>Floating </a:t>
            </a:r>
          </a:p>
          <a:p>
            <a:pPr>
              <a:buFont typeface="Arial" charset="0"/>
              <a:buChar char="•"/>
              <a:defRPr/>
            </a:pPr>
            <a:r>
              <a:rPr lang="en-US" sz="2000" dirty="0">
                <a:ea typeface="ＭＳ Ｐゴシック" charset="0"/>
              </a:rPr>
              <a:t>Building-Integrated PV (BIPV)</a:t>
            </a: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panose="020B0604020202020204" pitchFamily="34" charset="0"/>
              <a:buNone/>
              <a:defRPr/>
            </a:pPr>
            <a:endParaRPr lang="en-US" sz="2000" dirty="0">
              <a:ea typeface="ＭＳ Ｐゴシック" charset="0"/>
            </a:endParaRPr>
          </a:p>
        </p:txBody>
      </p:sp>
      <p:pic>
        <p:nvPicPr>
          <p:cNvPr id="43012" name="Picture 5" descr="solarcarport2">
            <a:extLst>
              <a:ext uri="{FF2B5EF4-FFF2-40B4-BE49-F238E27FC236}">
                <a16:creationId xmlns:a16="http://schemas.microsoft.com/office/drawing/2014/main" id="{58D47FCB-3AF5-4CAC-9CFC-ABAE78CEF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011" y="3559628"/>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C:\Users\Mohammand Khan\Documents\Optony\Templates\NJ-carport-Example.jpg">
            <a:extLst>
              <a:ext uri="{FF2B5EF4-FFF2-40B4-BE49-F238E27FC236}">
                <a16:creationId xmlns:a16="http://schemas.microsoft.com/office/drawing/2014/main" id="{970E9213-BF56-4BE6-9B08-D5E5A201C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581" y="3842654"/>
            <a:ext cx="30337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descr="停车场太阳能01.jpg">
            <a:extLst>
              <a:ext uri="{FF2B5EF4-FFF2-40B4-BE49-F238E27FC236}">
                <a16:creationId xmlns:a16="http://schemas.microsoft.com/office/drawing/2014/main" id="{4AA9254F-0E9A-475E-BFBB-B9B310C494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0012" y="1143001"/>
            <a:ext cx="32004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 descr="C:\Users\Jonathan Whelan\Pictures\Project Pics\carports\Under-canopy corrugated.jpg">
            <a:extLst>
              <a:ext uri="{FF2B5EF4-FFF2-40B4-BE49-F238E27FC236}">
                <a16:creationId xmlns:a16="http://schemas.microsoft.com/office/drawing/2014/main" id="{5469C479-7427-4055-9605-C18B52D638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5427" y="1817909"/>
            <a:ext cx="2667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Slide Number Placeholder 5">
            <a:extLst>
              <a:ext uri="{FF2B5EF4-FFF2-40B4-BE49-F238E27FC236}">
                <a16:creationId xmlns:a16="http://schemas.microsoft.com/office/drawing/2014/main" id="{BFCF2F1A-1400-497E-8F1B-89C5B9ECA1D9}"/>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C87D947E-7C8A-46BA-BB7A-3D53B13C55BD}" type="slidenum">
              <a:rPr lang="en-US" altLang="en-US" sz="1200">
                <a:solidFill>
                  <a:srgbClr val="898989"/>
                </a:solidFill>
                <a:latin typeface="Arial" panose="020B0604020202020204" pitchFamily="34" charset="0"/>
              </a:rPr>
              <a:pPr algn="r" eaLnBrk="1" hangingPunct="1">
                <a:spcBef>
                  <a:spcPct val="0"/>
                </a:spcBef>
                <a:buFontTx/>
                <a:buNone/>
              </a:pPr>
              <a:t>22</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a:extLst>
              <a:ext uri="{FF2B5EF4-FFF2-40B4-BE49-F238E27FC236}">
                <a16:creationId xmlns:a16="http://schemas.microsoft.com/office/drawing/2014/main" id="{8BEC2D53-27E8-4B21-B91C-A1E9B000E45D}"/>
              </a:ext>
            </a:extLst>
          </p:cNvPr>
          <p:cNvSpPr>
            <a:spLocks noGrp="1"/>
          </p:cNvSpPr>
          <p:nvPr>
            <p:ph type="title"/>
          </p:nvPr>
        </p:nvSpPr>
        <p:spPr>
          <a:xfrm>
            <a:off x="608938" y="609600"/>
            <a:ext cx="9143538" cy="576264"/>
          </a:xfrm>
        </p:spPr>
        <p:txBody>
          <a:bodyPr/>
          <a:lstStyle/>
          <a:p>
            <a:r>
              <a:rPr lang="fr-CA" altLang="en-US" sz="2800" dirty="0"/>
              <a:t>Installation </a:t>
            </a:r>
            <a:r>
              <a:rPr lang="fr-CA" altLang="en-US" sz="2800" dirty="0" err="1"/>
              <a:t>Examples</a:t>
            </a:r>
            <a:endParaRPr lang="fr-CA" altLang="en-US" sz="2800" dirty="0"/>
          </a:p>
        </p:txBody>
      </p:sp>
      <p:sp>
        <p:nvSpPr>
          <p:cNvPr id="19459" name="TextBox 8">
            <a:extLst>
              <a:ext uri="{FF2B5EF4-FFF2-40B4-BE49-F238E27FC236}">
                <a16:creationId xmlns:a16="http://schemas.microsoft.com/office/drawing/2014/main" id="{7C105E5D-562A-4908-9018-ED5D8369069F}"/>
              </a:ext>
            </a:extLst>
          </p:cNvPr>
          <p:cNvSpPr>
            <a:spLocks noGrp="1" noChangeArrowheads="1"/>
          </p:cNvSpPr>
          <p:nvPr>
            <p:ph idx="1"/>
          </p:nvPr>
        </p:nvSpPr>
        <p:spPr>
          <a:xfrm>
            <a:off x="919956" y="1012033"/>
            <a:ext cx="8229600" cy="4800600"/>
          </a:xfrm>
        </p:spPr>
        <p:txBody>
          <a:bodyPr/>
          <a:lstStyle/>
          <a:p>
            <a:pPr>
              <a:buFont typeface="Arial" charset="0"/>
              <a:buChar char="•"/>
              <a:defRPr/>
            </a:pPr>
            <a:r>
              <a:rPr lang="en-US" sz="2000" dirty="0">
                <a:ea typeface="ＭＳ Ｐゴシック" charset="0"/>
              </a:rPr>
              <a:t>Rooftop</a:t>
            </a:r>
          </a:p>
          <a:p>
            <a:pPr lvl="1">
              <a:buFont typeface="Arial" charset="0"/>
              <a:buChar char="–"/>
              <a:defRPr/>
            </a:pPr>
            <a:r>
              <a:rPr lang="en-US" sz="1600" dirty="0">
                <a:ea typeface="ＭＳ Ｐゴシック" charset="0"/>
              </a:rPr>
              <a:t>Penetrating </a:t>
            </a:r>
          </a:p>
          <a:p>
            <a:pPr lvl="1">
              <a:buFont typeface="Arial" charset="0"/>
              <a:buChar char="–"/>
              <a:defRPr/>
            </a:pPr>
            <a:r>
              <a:rPr lang="en-US" sz="1600" dirty="0">
                <a:ea typeface="ＭＳ Ｐゴシック" charset="0"/>
              </a:rPr>
              <a:t>Ballasted</a:t>
            </a:r>
          </a:p>
          <a:p>
            <a:pPr lvl="1">
              <a:buFont typeface="Arial" charset="0"/>
              <a:buChar char="–"/>
              <a:defRPr/>
            </a:pPr>
            <a:r>
              <a:rPr lang="en-US" sz="1600" dirty="0">
                <a:ea typeface="ＭＳ Ｐゴシック" charset="0"/>
              </a:rPr>
              <a:t>Standing-Seam</a:t>
            </a:r>
          </a:p>
          <a:p>
            <a:pPr lvl="1">
              <a:buFont typeface="Arial" charset="0"/>
              <a:buChar char="–"/>
              <a:defRPr/>
            </a:pPr>
            <a:r>
              <a:rPr lang="en-US" sz="1600" dirty="0">
                <a:ea typeface="ＭＳ Ｐゴシック" charset="0"/>
              </a:rPr>
              <a:t>Laminate </a:t>
            </a:r>
          </a:p>
          <a:p>
            <a:pPr>
              <a:buFont typeface="Arial" charset="0"/>
              <a:buChar char="•"/>
              <a:defRPr/>
            </a:pPr>
            <a:r>
              <a:rPr lang="en-US" sz="2000" b="1" dirty="0">
                <a:solidFill>
                  <a:schemeClr val="accent3"/>
                </a:solidFill>
                <a:ea typeface="ＭＳ Ｐゴシック" charset="0"/>
              </a:rPr>
              <a:t>Carport/Shade Structure</a:t>
            </a:r>
          </a:p>
          <a:p>
            <a:pPr lvl="1">
              <a:buFont typeface="Arial" charset="0"/>
              <a:buChar char="–"/>
              <a:defRPr/>
            </a:pPr>
            <a:r>
              <a:rPr lang="en-US" sz="1600" dirty="0">
                <a:ea typeface="ＭＳ Ｐゴシック" charset="0"/>
              </a:rPr>
              <a:t>Fixed-tilt</a:t>
            </a:r>
          </a:p>
          <a:p>
            <a:pPr lvl="1">
              <a:buFont typeface="Arial" charset="0"/>
              <a:buChar char="–"/>
              <a:defRPr/>
            </a:pPr>
            <a:r>
              <a:rPr lang="en-US" sz="1600" b="1" dirty="0">
                <a:solidFill>
                  <a:schemeClr val="accent3"/>
                </a:solidFill>
                <a:ea typeface="ＭＳ Ｐゴシック" charset="0"/>
              </a:rPr>
              <a:t>Tracking</a:t>
            </a:r>
          </a:p>
          <a:p>
            <a:pPr>
              <a:buFont typeface="Arial" charset="0"/>
              <a:buChar char="•"/>
              <a:defRPr/>
            </a:pPr>
            <a:r>
              <a:rPr lang="en-US" sz="2000" dirty="0">
                <a:ea typeface="ＭＳ Ｐゴシック" charset="0"/>
              </a:rPr>
              <a:t>Ground-mount</a:t>
            </a:r>
          </a:p>
          <a:p>
            <a:pPr lvl="1">
              <a:buFont typeface="Arial" charset="0"/>
              <a:buChar char="–"/>
              <a:defRPr/>
            </a:pPr>
            <a:r>
              <a:rPr lang="en-US" sz="1600" dirty="0">
                <a:ea typeface="ＭＳ Ｐゴシック" charset="0"/>
              </a:rPr>
              <a:t>Fixed-tilt</a:t>
            </a:r>
          </a:p>
          <a:p>
            <a:pPr lvl="1">
              <a:buFont typeface="Arial" charset="0"/>
              <a:buChar char="–"/>
              <a:defRPr/>
            </a:pPr>
            <a:r>
              <a:rPr lang="en-US" sz="1600" dirty="0">
                <a:ea typeface="ＭＳ Ｐゴシック" charset="0"/>
              </a:rPr>
              <a:t>Tracking</a:t>
            </a:r>
          </a:p>
          <a:p>
            <a:pPr>
              <a:buFont typeface="Arial" charset="0"/>
              <a:buChar char="•"/>
              <a:defRPr/>
            </a:pPr>
            <a:r>
              <a:rPr lang="en-US" sz="2000" dirty="0">
                <a:ea typeface="ＭＳ Ｐゴシック" charset="0"/>
              </a:rPr>
              <a:t>Floating</a:t>
            </a:r>
          </a:p>
          <a:p>
            <a:pPr>
              <a:buFont typeface="Arial" charset="0"/>
              <a:buChar char="•"/>
              <a:defRPr/>
            </a:pPr>
            <a:r>
              <a:rPr lang="en-US" sz="2000" dirty="0">
                <a:ea typeface="ＭＳ Ｐゴシック" charset="0"/>
              </a:rPr>
              <a:t>Building-Integrated PV (BIPV)</a:t>
            </a: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panose="020B0604020202020204" pitchFamily="34" charset="0"/>
              <a:buNone/>
              <a:defRPr/>
            </a:pPr>
            <a:endParaRPr lang="en-US" sz="2000" dirty="0">
              <a:ea typeface="ＭＳ Ｐゴシック" charset="0"/>
            </a:endParaRPr>
          </a:p>
        </p:txBody>
      </p:sp>
      <p:pic>
        <p:nvPicPr>
          <p:cNvPr id="44036" name="Picture 1">
            <a:extLst>
              <a:ext uri="{FF2B5EF4-FFF2-40B4-BE49-F238E27FC236}">
                <a16:creationId xmlns:a16="http://schemas.microsoft.com/office/drawing/2014/main" id="{EAF9AC8E-8B48-4B55-A353-BADF12D04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1143001"/>
            <a:ext cx="3475038"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C:\Users\Jonathan Whelan\Desktop\Projects\SEED Fund\5. Logos and Graphics\FRE hall of justice solar photo.png">
            <a:extLst>
              <a:ext uri="{FF2B5EF4-FFF2-40B4-BE49-F238E27FC236}">
                <a16:creationId xmlns:a16="http://schemas.microsoft.com/office/drawing/2014/main" id="{016E88F1-15B2-4E2E-B35E-01C2EAD29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10" y="3668485"/>
            <a:ext cx="3597275"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 descr="IMG_0289.JPG">
            <a:extLst>
              <a:ext uri="{FF2B5EF4-FFF2-40B4-BE49-F238E27FC236}">
                <a16:creationId xmlns:a16="http://schemas.microsoft.com/office/drawing/2014/main" id="{05AB47D9-E8C5-41E8-BF99-D8E5B577DE20}"/>
              </a:ext>
            </a:extLst>
          </p:cNvPr>
          <p:cNvPicPr>
            <a:picLocks noChangeAspect="1"/>
          </p:cNvPicPr>
          <p:nvPr/>
        </p:nvPicPr>
        <p:blipFill>
          <a:blip r:embed="rId4">
            <a:extLst>
              <a:ext uri="{28A0092B-C50C-407E-A947-70E740481C1C}">
                <a14:useLocalDpi xmlns:a14="http://schemas.microsoft.com/office/drawing/2010/main" val="0"/>
              </a:ext>
            </a:extLst>
          </a:blip>
          <a:srcRect t="29810"/>
          <a:stretch>
            <a:fillRect/>
          </a:stretch>
        </p:blipFill>
        <p:spPr bwMode="auto">
          <a:xfrm>
            <a:off x="9327464" y="2057400"/>
            <a:ext cx="26050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Slide Number Placeholder 5">
            <a:extLst>
              <a:ext uri="{FF2B5EF4-FFF2-40B4-BE49-F238E27FC236}">
                <a16:creationId xmlns:a16="http://schemas.microsoft.com/office/drawing/2014/main" id="{E02DF65C-C64E-4F64-A641-D3D1071E95F2}"/>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C699E515-0AEC-43FB-AC79-0273FCB27483}" type="slidenum">
              <a:rPr lang="en-US" altLang="en-US" sz="1200">
                <a:solidFill>
                  <a:srgbClr val="898989"/>
                </a:solidFill>
                <a:latin typeface="Arial" panose="020B0604020202020204" pitchFamily="34" charset="0"/>
              </a:rPr>
              <a:pPr algn="r" eaLnBrk="1" hangingPunct="1">
                <a:spcBef>
                  <a:spcPct val="0"/>
                </a:spcBef>
                <a:buFontTx/>
                <a:buNone/>
              </a:pPr>
              <a:t>23</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DEF8519B-1876-47D1-8294-CC8D2A740C2D}"/>
              </a:ext>
            </a:extLst>
          </p:cNvPr>
          <p:cNvSpPr>
            <a:spLocks noGrp="1"/>
          </p:cNvSpPr>
          <p:nvPr>
            <p:ph type="title"/>
          </p:nvPr>
        </p:nvSpPr>
        <p:spPr>
          <a:xfrm>
            <a:off x="630249" y="370117"/>
            <a:ext cx="9143538" cy="609599"/>
          </a:xfrm>
        </p:spPr>
        <p:txBody>
          <a:bodyPr/>
          <a:lstStyle/>
          <a:p>
            <a:r>
              <a:rPr lang="fr-CA" altLang="en-US" sz="2800" dirty="0"/>
              <a:t>Installation </a:t>
            </a:r>
            <a:r>
              <a:rPr lang="fr-CA" altLang="en-US" sz="2800" dirty="0" err="1"/>
              <a:t>Examples</a:t>
            </a:r>
            <a:endParaRPr lang="fr-CA" altLang="en-US" sz="2800" dirty="0"/>
          </a:p>
        </p:txBody>
      </p:sp>
      <p:sp>
        <p:nvSpPr>
          <p:cNvPr id="19459" name="TextBox 8">
            <a:extLst>
              <a:ext uri="{FF2B5EF4-FFF2-40B4-BE49-F238E27FC236}">
                <a16:creationId xmlns:a16="http://schemas.microsoft.com/office/drawing/2014/main" id="{13121268-D42F-47E2-AEDF-529DEA33FBD4}"/>
              </a:ext>
            </a:extLst>
          </p:cNvPr>
          <p:cNvSpPr>
            <a:spLocks noGrp="1" noChangeArrowheads="1"/>
          </p:cNvSpPr>
          <p:nvPr>
            <p:ph idx="1"/>
          </p:nvPr>
        </p:nvSpPr>
        <p:spPr>
          <a:xfrm>
            <a:off x="1065213" y="885825"/>
            <a:ext cx="8229600" cy="4724400"/>
          </a:xfrm>
        </p:spPr>
        <p:txBody>
          <a:bodyPr/>
          <a:lstStyle/>
          <a:p>
            <a:pPr>
              <a:buFont typeface="Arial" charset="0"/>
              <a:buChar char="•"/>
              <a:defRPr/>
            </a:pPr>
            <a:r>
              <a:rPr lang="en-US" sz="2000" dirty="0">
                <a:ea typeface="ＭＳ Ｐゴシック" charset="0"/>
              </a:rPr>
              <a:t>Rooftop</a:t>
            </a:r>
          </a:p>
          <a:p>
            <a:pPr lvl="1">
              <a:buFont typeface="Arial" charset="0"/>
              <a:buChar char="–"/>
              <a:defRPr/>
            </a:pPr>
            <a:r>
              <a:rPr lang="en-US" sz="1600" dirty="0">
                <a:ea typeface="ＭＳ Ｐゴシック" charset="0"/>
              </a:rPr>
              <a:t>Penetrating</a:t>
            </a:r>
          </a:p>
          <a:p>
            <a:pPr lvl="1">
              <a:buFont typeface="Arial" charset="0"/>
              <a:buChar char="–"/>
              <a:defRPr/>
            </a:pPr>
            <a:r>
              <a:rPr lang="en-US" sz="1600" dirty="0">
                <a:ea typeface="ＭＳ Ｐゴシック" charset="0"/>
              </a:rPr>
              <a:t>Ballasted</a:t>
            </a:r>
          </a:p>
          <a:p>
            <a:pPr lvl="1">
              <a:buFont typeface="Arial" charset="0"/>
              <a:buChar char="–"/>
              <a:defRPr/>
            </a:pPr>
            <a:r>
              <a:rPr lang="en-US" sz="1600" dirty="0">
                <a:ea typeface="ＭＳ Ｐゴシック" charset="0"/>
              </a:rPr>
              <a:t>Standing-Seam</a:t>
            </a:r>
          </a:p>
          <a:p>
            <a:pPr lvl="1">
              <a:buFont typeface="Arial" charset="0"/>
              <a:buChar char="–"/>
              <a:defRPr/>
            </a:pPr>
            <a:r>
              <a:rPr lang="en-US" sz="1600" dirty="0">
                <a:ea typeface="ＭＳ Ｐゴシック" charset="0"/>
              </a:rPr>
              <a:t>Laminate</a:t>
            </a:r>
          </a:p>
          <a:p>
            <a:pPr>
              <a:buFont typeface="Arial" charset="0"/>
              <a:buChar char="•"/>
              <a:defRPr/>
            </a:pPr>
            <a:r>
              <a:rPr lang="en-US" sz="2000" dirty="0">
                <a:ea typeface="ＭＳ Ｐゴシック" charset="0"/>
              </a:rPr>
              <a:t>Carport/Shade Structure</a:t>
            </a:r>
          </a:p>
          <a:p>
            <a:pPr lvl="1">
              <a:buFont typeface="Arial" charset="0"/>
              <a:buChar char="–"/>
              <a:defRPr/>
            </a:pPr>
            <a:r>
              <a:rPr lang="en-US" sz="1600" dirty="0">
                <a:ea typeface="ＭＳ Ｐゴシック" charset="0"/>
              </a:rPr>
              <a:t>Fixed-tilt</a:t>
            </a:r>
          </a:p>
          <a:p>
            <a:pPr lvl="1">
              <a:buFont typeface="Arial" charset="0"/>
              <a:buChar char="–"/>
              <a:defRPr/>
            </a:pPr>
            <a:r>
              <a:rPr lang="en-US" sz="1600" dirty="0">
                <a:ea typeface="ＭＳ Ｐゴシック" charset="0"/>
              </a:rPr>
              <a:t>Tracking</a:t>
            </a:r>
          </a:p>
          <a:p>
            <a:pPr>
              <a:buFont typeface="Arial" charset="0"/>
              <a:buChar char="•"/>
              <a:defRPr/>
            </a:pPr>
            <a:r>
              <a:rPr lang="en-US" sz="2000" b="1" dirty="0">
                <a:solidFill>
                  <a:schemeClr val="accent3"/>
                </a:solidFill>
                <a:ea typeface="ＭＳ Ｐゴシック" charset="0"/>
              </a:rPr>
              <a:t>Ground-mount</a:t>
            </a:r>
          </a:p>
          <a:p>
            <a:pPr lvl="1">
              <a:buFont typeface="Arial" charset="0"/>
              <a:buChar char="–"/>
              <a:defRPr/>
            </a:pPr>
            <a:r>
              <a:rPr lang="en-US" sz="1600" b="1" dirty="0">
                <a:solidFill>
                  <a:schemeClr val="accent3"/>
                </a:solidFill>
                <a:ea typeface="ＭＳ Ｐゴシック" charset="0"/>
              </a:rPr>
              <a:t>Fixed-tilt</a:t>
            </a:r>
          </a:p>
          <a:p>
            <a:pPr lvl="1">
              <a:buFont typeface="Arial" charset="0"/>
              <a:buChar char="–"/>
              <a:defRPr/>
            </a:pPr>
            <a:r>
              <a:rPr lang="en-US" sz="1600" dirty="0">
                <a:ea typeface="ＭＳ Ｐゴシック" charset="0"/>
              </a:rPr>
              <a:t>Tracking</a:t>
            </a:r>
          </a:p>
          <a:p>
            <a:pPr>
              <a:buFont typeface="Arial" charset="0"/>
              <a:buChar char="•"/>
              <a:defRPr/>
            </a:pPr>
            <a:r>
              <a:rPr lang="en-US" sz="2000" dirty="0">
                <a:ea typeface="ＭＳ Ｐゴシック" charset="0"/>
              </a:rPr>
              <a:t>Floating</a:t>
            </a:r>
          </a:p>
          <a:p>
            <a:pPr>
              <a:buFont typeface="Arial" charset="0"/>
              <a:buChar char="•"/>
              <a:defRPr/>
            </a:pPr>
            <a:r>
              <a:rPr lang="en-US" sz="2000" dirty="0">
                <a:ea typeface="ＭＳ Ｐゴシック" charset="0"/>
              </a:rPr>
              <a:t>Building-Integrated PV (BIPV)</a:t>
            </a: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panose="020B0604020202020204" pitchFamily="34" charset="0"/>
              <a:buNone/>
              <a:defRPr/>
            </a:pPr>
            <a:endParaRPr lang="en-US" sz="2000" dirty="0">
              <a:ea typeface="ＭＳ Ｐゴシック" charset="0"/>
            </a:endParaRPr>
          </a:p>
        </p:txBody>
      </p:sp>
      <p:pic>
        <p:nvPicPr>
          <p:cNvPr id="45060" name="Picture 1" descr="C:\Users\Jonathan Whelan\Pictures\Project Pics\MRES 2.jpg">
            <a:extLst>
              <a:ext uri="{FF2B5EF4-FFF2-40B4-BE49-F238E27FC236}">
                <a16:creationId xmlns:a16="http://schemas.microsoft.com/office/drawing/2014/main" id="{FE6D960C-017E-4693-B3E5-87F5A6FF3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761" b="36121"/>
          <a:stretch>
            <a:fillRect/>
          </a:stretch>
        </p:blipFill>
        <p:spPr bwMode="auto">
          <a:xfrm>
            <a:off x="8423959" y="4114800"/>
            <a:ext cx="346233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C:\Users\Jonathan Whelan\Pictures\China for box.com\Pictures from Tamera and Jonathan visit\IMG_0538.JPG">
            <a:extLst>
              <a:ext uri="{FF2B5EF4-FFF2-40B4-BE49-F238E27FC236}">
                <a16:creationId xmlns:a16="http://schemas.microsoft.com/office/drawing/2014/main" id="{D971B0CF-5718-4D6C-9ABB-AD87899D1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128" y="329837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4" descr="Fixed tilt ground mount">
            <a:extLst>
              <a:ext uri="{FF2B5EF4-FFF2-40B4-BE49-F238E27FC236}">
                <a16:creationId xmlns:a16="http://schemas.microsoft.com/office/drawing/2014/main" id="{7865242C-D7BF-4BE9-A6C6-55DFE2A7FB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865" y="1959429"/>
            <a:ext cx="309403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Slide Number Placeholder 5">
            <a:extLst>
              <a:ext uri="{FF2B5EF4-FFF2-40B4-BE49-F238E27FC236}">
                <a16:creationId xmlns:a16="http://schemas.microsoft.com/office/drawing/2014/main" id="{35028313-7A6D-41B8-89C4-D7E932E99547}"/>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A6E1A085-5C86-47DC-B8BA-599FA705DB6E}" type="slidenum">
              <a:rPr lang="en-US" altLang="en-US" sz="1200">
                <a:solidFill>
                  <a:srgbClr val="898989"/>
                </a:solidFill>
                <a:latin typeface="Arial" panose="020B0604020202020204" pitchFamily="34" charset="0"/>
              </a:rPr>
              <a:pPr algn="r" eaLnBrk="1" hangingPunct="1">
                <a:spcBef>
                  <a:spcPct val="0"/>
                </a:spcBef>
                <a:buFontTx/>
                <a:buNone/>
              </a:pPr>
              <a:t>24</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a:extLst>
              <a:ext uri="{FF2B5EF4-FFF2-40B4-BE49-F238E27FC236}">
                <a16:creationId xmlns:a16="http://schemas.microsoft.com/office/drawing/2014/main" id="{F51986D5-F121-4900-8738-95EBAEC057E0}"/>
              </a:ext>
            </a:extLst>
          </p:cNvPr>
          <p:cNvSpPr>
            <a:spLocks noGrp="1"/>
          </p:cNvSpPr>
          <p:nvPr>
            <p:ph type="title"/>
          </p:nvPr>
        </p:nvSpPr>
        <p:spPr>
          <a:xfrm>
            <a:off x="499619" y="482145"/>
            <a:ext cx="9143538" cy="609599"/>
          </a:xfrm>
        </p:spPr>
        <p:txBody>
          <a:bodyPr/>
          <a:lstStyle/>
          <a:p>
            <a:r>
              <a:rPr lang="fr-CA" altLang="en-US" sz="2800" dirty="0"/>
              <a:t>Installation </a:t>
            </a:r>
            <a:r>
              <a:rPr lang="fr-CA" altLang="en-US" sz="2800" dirty="0" err="1"/>
              <a:t>Examples</a:t>
            </a:r>
            <a:endParaRPr lang="fr-CA" altLang="en-US" sz="2800" dirty="0"/>
          </a:p>
        </p:txBody>
      </p:sp>
      <p:sp>
        <p:nvSpPr>
          <p:cNvPr id="19459" name="TextBox 8">
            <a:extLst>
              <a:ext uri="{FF2B5EF4-FFF2-40B4-BE49-F238E27FC236}">
                <a16:creationId xmlns:a16="http://schemas.microsoft.com/office/drawing/2014/main" id="{7508D90E-AFEB-43B0-AF21-B4DAE3AF0DF9}"/>
              </a:ext>
            </a:extLst>
          </p:cNvPr>
          <p:cNvSpPr>
            <a:spLocks noGrp="1" noChangeArrowheads="1"/>
          </p:cNvSpPr>
          <p:nvPr>
            <p:ph idx="1"/>
          </p:nvPr>
        </p:nvSpPr>
        <p:spPr>
          <a:xfrm>
            <a:off x="760412" y="894443"/>
            <a:ext cx="8229600" cy="4648200"/>
          </a:xfrm>
        </p:spPr>
        <p:txBody>
          <a:bodyPr/>
          <a:lstStyle/>
          <a:p>
            <a:pPr>
              <a:buFont typeface="Arial" charset="0"/>
              <a:buChar char="•"/>
              <a:defRPr/>
            </a:pPr>
            <a:r>
              <a:rPr lang="en-US" sz="2000" dirty="0">
                <a:ea typeface="ＭＳ Ｐゴシック" charset="0"/>
              </a:rPr>
              <a:t>Rooftop</a:t>
            </a:r>
          </a:p>
          <a:p>
            <a:pPr lvl="1">
              <a:buFont typeface="Arial" charset="0"/>
              <a:buChar char="–"/>
              <a:defRPr/>
            </a:pPr>
            <a:r>
              <a:rPr lang="en-US" sz="1600" dirty="0">
                <a:ea typeface="ＭＳ Ｐゴシック" charset="0"/>
              </a:rPr>
              <a:t>Penetrating </a:t>
            </a:r>
          </a:p>
          <a:p>
            <a:pPr lvl="1">
              <a:buFont typeface="Arial" charset="0"/>
              <a:buChar char="–"/>
              <a:defRPr/>
            </a:pPr>
            <a:r>
              <a:rPr lang="en-US" sz="1600" dirty="0">
                <a:ea typeface="ＭＳ Ｐゴシック" charset="0"/>
              </a:rPr>
              <a:t>Ballasted</a:t>
            </a:r>
          </a:p>
          <a:p>
            <a:pPr lvl="1">
              <a:buFont typeface="Arial" charset="0"/>
              <a:buChar char="–"/>
              <a:defRPr/>
            </a:pPr>
            <a:r>
              <a:rPr lang="en-US" sz="1600" dirty="0">
                <a:ea typeface="ＭＳ Ｐゴシック" charset="0"/>
              </a:rPr>
              <a:t>Standing-Seam</a:t>
            </a:r>
          </a:p>
          <a:p>
            <a:pPr lvl="1">
              <a:buFont typeface="Arial" charset="0"/>
              <a:buChar char="–"/>
              <a:defRPr/>
            </a:pPr>
            <a:r>
              <a:rPr lang="en-US" sz="1600" dirty="0">
                <a:ea typeface="ＭＳ Ｐゴシック" charset="0"/>
              </a:rPr>
              <a:t>Laminate</a:t>
            </a:r>
          </a:p>
          <a:p>
            <a:pPr>
              <a:buFont typeface="Arial" charset="0"/>
              <a:buChar char="•"/>
              <a:defRPr/>
            </a:pPr>
            <a:r>
              <a:rPr lang="en-US" sz="2000" dirty="0">
                <a:ea typeface="ＭＳ Ｐゴシック" charset="0"/>
              </a:rPr>
              <a:t>Carport/Shade Structure</a:t>
            </a:r>
          </a:p>
          <a:p>
            <a:pPr lvl="1">
              <a:buFont typeface="Arial" charset="0"/>
              <a:buChar char="–"/>
              <a:defRPr/>
            </a:pPr>
            <a:r>
              <a:rPr lang="en-US" sz="1600" dirty="0">
                <a:ea typeface="ＭＳ Ｐゴシック" charset="0"/>
              </a:rPr>
              <a:t>Fixed-tilt</a:t>
            </a:r>
          </a:p>
          <a:p>
            <a:pPr lvl="1">
              <a:buFont typeface="Arial" charset="0"/>
              <a:buChar char="–"/>
              <a:defRPr/>
            </a:pPr>
            <a:r>
              <a:rPr lang="en-US" sz="1600" dirty="0">
                <a:ea typeface="ＭＳ Ｐゴシック" charset="0"/>
              </a:rPr>
              <a:t>Tracking</a:t>
            </a:r>
          </a:p>
          <a:p>
            <a:pPr>
              <a:buFont typeface="Arial" charset="0"/>
              <a:buChar char="•"/>
              <a:defRPr/>
            </a:pPr>
            <a:r>
              <a:rPr lang="en-US" sz="2000" b="1" dirty="0">
                <a:solidFill>
                  <a:schemeClr val="accent3"/>
                </a:solidFill>
                <a:ea typeface="ＭＳ Ｐゴシック" charset="0"/>
              </a:rPr>
              <a:t>Ground-mount</a:t>
            </a:r>
          </a:p>
          <a:p>
            <a:pPr lvl="1">
              <a:buFont typeface="Arial" charset="0"/>
              <a:buChar char="–"/>
              <a:defRPr/>
            </a:pPr>
            <a:r>
              <a:rPr lang="en-US" sz="1600" dirty="0">
                <a:ea typeface="ＭＳ Ｐゴシック" charset="0"/>
              </a:rPr>
              <a:t>Fixed-tilt</a:t>
            </a:r>
          </a:p>
          <a:p>
            <a:pPr lvl="1">
              <a:buFont typeface="Arial" charset="0"/>
              <a:buChar char="–"/>
              <a:defRPr/>
            </a:pPr>
            <a:r>
              <a:rPr lang="en-US" sz="1600" b="1" dirty="0">
                <a:solidFill>
                  <a:schemeClr val="accent3"/>
                </a:solidFill>
                <a:ea typeface="ＭＳ Ｐゴシック" charset="0"/>
              </a:rPr>
              <a:t>Tracking</a:t>
            </a:r>
          </a:p>
          <a:p>
            <a:pPr>
              <a:buFont typeface="Arial" charset="0"/>
              <a:buChar char="•"/>
              <a:defRPr/>
            </a:pPr>
            <a:r>
              <a:rPr lang="en-US" sz="2000" dirty="0">
                <a:ea typeface="ＭＳ Ｐゴシック" charset="0"/>
              </a:rPr>
              <a:t>Floating </a:t>
            </a:r>
          </a:p>
          <a:p>
            <a:pPr>
              <a:buFont typeface="Arial" charset="0"/>
              <a:buChar char="•"/>
              <a:defRPr/>
            </a:pPr>
            <a:r>
              <a:rPr lang="en-US" sz="2000" dirty="0">
                <a:ea typeface="ＭＳ Ｐゴシック" charset="0"/>
              </a:rPr>
              <a:t>Building-Integrated PV  (BIPV)</a:t>
            </a: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panose="020B0604020202020204" pitchFamily="34" charset="0"/>
              <a:buNone/>
              <a:defRPr/>
            </a:pPr>
            <a:endParaRPr lang="en-US" sz="2000" dirty="0">
              <a:ea typeface="ＭＳ Ｐゴシック" charset="0"/>
            </a:endParaRPr>
          </a:p>
        </p:txBody>
      </p:sp>
      <p:pic>
        <p:nvPicPr>
          <p:cNvPr id="46084" name="Picture 3" descr="one axis tilted tracker">
            <a:extLst>
              <a:ext uri="{FF2B5EF4-FFF2-40B4-BE49-F238E27FC236}">
                <a16:creationId xmlns:a16="http://schemas.microsoft.com/office/drawing/2014/main" id="{4A079F51-E25B-4B74-998F-57D7DEDF0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7123" y="1872341"/>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https://encrypted-tbn3.google.com/images?q=tbn:ANd9GcQxnGKmcZMolORlcbAge5iwdGyPK3uhDp8cOS4-46s3c_aeIQQb3g">
            <a:extLst>
              <a:ext uri="{FF2B5EF4-FFF2-40B4-BE49-F238E27FC236}">
                <a16:creationId xmlns:a16="http://schemas.microsoft.com/office/drawing/2014/main" id="{9772F2D0-0BCB-40B7-A9D2-D079D10E9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725" y="3384096"/>
            <a:ext cx="29718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2" descr="https://encrypted-tbn1.google.com/images?q=tbn:ANd9GcTKy4ymcSfq3KWt-sH1hPEyBsw5UsRCb_XXKnEcVE_ruORbFA9h">
            <a:extLst>
              <a:ext uri="{FF2B5EF4-FFF2-40B4-BE49-F238E27FC236}">
                <a16:creationId xmlns:a16="http://schemas.microsoft.com/office/drawing/2014/main" id="{C8108AC0-9DCA-4E4C-AC0A-0E25A45F4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6352" y="4071256"/>
            <a:ext cx="27432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Slide Number Placeholder 5">
            <a:extLst>
              <a:ext uri="{FF2B5EF4-FFF2-40B4-BE49-F238E27FC236}">
                <a16:creationId xmlns:a16="http://schemas.microsoft.com/office/drawing/2014/main" id="{B1B2FB2B-507A-4669-BC7B-49A95520BDF4}"/>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68C08DBD-E16B-4D81-AC9C-94558E438DB6}" type="slidenum">
              <a:rPr lang="en-US" altLang="en-US" sz="1200">
                <a:solidFill>
                  <a:srgbClr val="898989"/>
                </a:solidFill>
                <a:latin typeface="Arial" panose="020B0604020202020204" pitchFamily="34" charset="0"/>
              </a:rPr>
              <a:pPr algn="r" eaLnBrk="1" hangingPunct="1">
                <a:spcBef>
                  <a:spcPct val="0"/>
                </a:spcBef>
                <a:buFontTx/>
                <a:buNone/>
              </a:pPr>
              <a:t>25</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a:extLst>
              <a:ext uri="{FF2B5EF4-FFF2-40B4-BE49-F238E27FC236}">
                <a16:creationId xmlns:a16="http://schemas.microsoft.com/office/drawing/2014/main" id="{1CF640E0-64D5-448A-A5C1-962C42B07A3D}"/>
              </a:ext>
            </a:extLst>
          </p:cNvPr>
          <p:cNvSpPr>
            <a:spLocks noGrp="1"/>
          </p:cNvSpPr>
          <p:nvPr>
            <p:ph type="title"/>
          </p:nvPr>
        </p:nvSpPr>
        <p:spPr>
          <a:xfrm>
            <a:off x="684443" y="381001"/>
            <a:ext cx="9143538" cy="609600"/>
          </a:xfrm>
        </p:spPr>
        <p:txBody>
          <a:bodyPr/>
          <a:lstStyle/>
          <a:p>
            <a:r>
              <a:rPr lang="fr-CA" altLang="en-US" sz="2800" dirty="0"/>
              <a:t>Installation </a:t>
            </a:r>
            <a:r>
              <a:rPr lang="fr-CA" altLang="en-US" sz="2800" dirty="0" err="1"/>
              <a:t>Examples</a:t>
            </a:r>
            <a:endParaRPr lang="fr-CA" altLang="en-US" sz="2800" dirty="0"/>
          </a:p>
        </p:txBody>
      </p:sp>
      <p:sp>
        <p:nvSpPr>
          <p:cNvPr id="19459" name="TextBox 8">
            <a:extLst>
              <a:ext uri="{FF2B5EF4-FFF2-40B4-BE49-F238E27FC236}">
                <a16:creationId xmlns:a16="http://schemas.microsoft.com/office/drawing/2014/main" id="{18E26921-7CD6-4E4D-B58F-9F3607FFFD97}"/>
              </a:ext>
            </a:extLst>
          </p:cNvPr>
          <p:cNvSpPr>
            <a:spLocks noGrp="1" noChangeArrowheads="1"/>
          </p:cNvSpPr>
          <p:nvPr>
            <p:ph idx="1"/>
          </p:nvPr>
        </p:nvSpPr>
        <p:spPr>
          <a:xfrm>
            <a:off x="741362" y="790575"/>
            <a:ext cx="8229600" cy="4800600"/>
          </a:xfrm>
        </p:spPr>
        <p:txBody>
          <a:bodyPr/>
          <a:lstStyle/>
          <a:p>
            <a:pPr>
              <a:buFont typeface="Arial" charset="0"/>
              <a:buChar char="•"/>
              <a:defRPr/>
            </a:pPr>
            <a:r>
              <a:rPr lang="en-US" sz="2000" dirty="0">
                <a:ea typeface="ＭＳ Ｐゴシック" charset="0"/>
              </a:rPr>
              <a:t>Rooftop</a:t>
            </a:r>
          </a:p>
          <a:p>
            <a:pPr lvl="1">
              <a:buFont typeface="Arial" charset="0"/>
              <a:buChar char="–"/>
              <a:defRPr/>
            </a:pPr>
            <a:r>
              <a:rPr lang="en-US" sz="1600" dirty="0">
                <a:ea typeface="ＭＳ Ｐゴシック" charset="0"/>
              </a:rPr>
              <a:t>Penetrating </a:t>
            </a:r>
          </a:p>
          <a:p>
            <a:pPr lvl="1">
              <a:buFont typeface="Arial" charset="0"/>
              <a:buChar char="–"/>
              <a:defRPr/>
            </a:pPr>
            <a:r>
              <a:rPr lang="en-US" sz="1600" dirty="0">
                <a:ea typeface="ＭＳ Ｐゴシック" charset="0"/>
              </a:rPr>
              <a:t>Ballasted </a:t>
            </a:r>
          </a:p>
          <a:p>
            <a:pPr lvl="1">
              <a:buFont typeface="Arial" charset="0"/>
              <a:buChar char="–"/>
              <a:defRPr/>
            </a:pPr>
            <a:r>
              <a:rPr lang="en-US" sz="1600" dirty="0">
                <a:ea typeface="ＭＳ Ｐゴシック" charset="0"/>
              </a:rPr>
              <a:t>Standing-Seam </a:t>
            </a:r>
          </a:p>
          <a:p>
            <a:pPr lvl="1">
              <a:buFont typeface="Arial" charset="0"/>
              <a:buChar char="–"/>
              <a:defRPr/>
            </a:pPr>
            <a:r>
              <a:rPr lang="en-US" sz="1600" dirty="0">
                <a:ea typeface="ＭＳ Ｐゴシック" charset="0"/>
              </a:rPr>
              <a:t>Laminate </a:t>
            </a:r>
          </a:p>
          <a:p>
            <a:pPr>
              <a:buFont typeface="Arial" charset="0"/>
              <a:buChar char="•"/>
              <a:defRPr/>
            </a:pPr>
            <a:r>
              <a:rPr lang="en-US" sz="2000" dirty="0">
                <a:ea typeface="ＭＳ Ｐゴシック" charset="0"/>
              </a:rPr>
              <a:t>Carport/Shade Structure</a:t>
            </a:r>
          </a:p>
          <a:p>
            <a:pPr lvl="1">
              <a:buFont typeface="Arial" charset="0"/>
              <a:buChar char="–"/>
              <a:defRPr/>
            </a:pPr>
            <a:r>
              <a:rPr lang="en-US" sz="1600" dirty="0">
                <a:ea typeface="ＭＳ Ｐゴシック" charset="0"/>
              </a:rPr>
              <a:t>Fixed-tilt </a:t>
            </a:r>
          </a:p>
          <a:p>
            <a:pPr lvl="1">
              <a:buFont typeface="Arial" charset="0"/>
              <a:buChar char="–"/>
              <a:defRPr/>
            </a:pPr>
            <a:r>
              <a:rPr lang="en-US" sz="1600" dirty="0">
                <a:ea typeface="ＭＳ Ｐゴシック" charset="0"/>
              </a:rPr>
              <a:t>Tracking </a:t>
            </a:r>
          </a:p>
          <a:p>
            <a:pPr>
              <a:buFont typeface="Arial" charset="0"/>
              <a:buChar char="•"/>
              <a:defRPr/>
            </a:pPr>
            <a:r>
              <a:rPr lang="en-US" sz="2000" dirty="0">
                <a:ea typeface="ＭＳ Ｐゴシック" charset="0"/>
              </a:rPr>
              <a:t>Ground-mount</a:t>
            </a:r>
          </a:p>
          <a:p>
            <a:pPr lvl="1">
              <a:buFont typeface="Arial" charset="0"/>
              <a:buChar char="–"/>
              <a:defRPr/>
            </a:pPr>
            <a:r>
              <a:rPr lang="en-US" sz="1600" dirty="0">
                <a:ea typeface="ＭＳ Ｐゴシック" charset="0"/>
              </a:rPr>
              <a:t>Fixed-tilt</a:t>
            </a:r>
          </a:p>
          <a:p>
            <a:pPr lvl="1">
              <a:buFont typeface="Arial" charset="0"/>
              <a:buChar char="–"/>
              <a:defRPr/>
            </a:pPr>
            <a:r>
              <a:rPr lang="en-US" sz="1600" dirty="0">
                <a:ea typeface="ＭＳ Ｐゴシック" charset="0"/>
              </a:rPr>
              <a:t>Tracking </a:t>
            </a:r>
          </a:p>
          <a:p>
            <a:pPr>
              <a:buFont typeface="Arial" charset="0"/>
              <a:buChar char="•"/>
              <a:defRPr/>
            </a:pPr>
            <a:r>
              <a:rPr lang="en-US" sz="2000" b="1" dirty="0">
                <a:solidFill>
                  <a:schemeClr val="accent3"/>
                </a:solidFill>
                <a:ea typeface="ＭＳ Ｐゴシック" charset="0"/>
              </a:rPr>
              <a:t>Floating</a:t>
            </a:r>
          </a:p>
          <a:p>
            <a:pPr>
              <a:buFont typeface="Arial" charset="0"/>
              <a:buChar char="•"/>
              <a:defRPr/>
            </a:pPr>
            <a:r>
              <a:rPr lang="en-US" sz="2000" dirty="0">
                <a:ea typeface="ＭＳ Ｐゴシック" charset="0"/>
              </a:rPr>
              <a:t>Building-Integrated PV (BIPV)</a:t>
            </a: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panose="020B0604020202020204" pitchFamily="34" charset="0"/>
              <a:buNone/>
              <a:defRPr/>
            </a:pPr>
            <a:endParaRPr lang="en-US" sz="2000" dirty="0">
              <a:ea typeface="ＭＳ Ｐゴシック" charset="0"/>
            </a:endParaRPr>
          </a:p>
        </p:txBody>
      </p:sp>
      <p:pic>
        <p:nvPicPr>
          <p:cNvPr id="47108" name="Picture 6" descr="http://i.zdnet.com/blogs/img_3390.jpg">
            <a:extLst>
              <a:ext uri="{FF2B5EF4-FFF2-40B4-BE49-F238E27FC236}">
                <a16:creationId xmlns:a16="http://schemas.microsoft.com/office/drawing/2014/main" id="{082EE68F-9E59-40EF-8B00-27BB49D8C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0665" y="3597726"/>
            <a:ext cx="3327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https://encrypted-tbn3.google.com/images?q=tbn:ANd9GcQKfGP0i_DvWX2Vv8RM0IQvEYPqYsQWAJHj3yu_GgNewcBe14GE">
            <a:extLst>
              <a:ext uri="{FF2B5EF4-FFF2-40B4-BE49-F238E27FC236}">
                <a16:creationId xmlns:a16="http://schemas.microsoft.com/office/drawing/2014/main" id="{42DED48D-3143-4B06-B5B2-C90D2A918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06" y="3842653"/>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descr="http://wordpress.sierraclubgreenhome.com/wp-content/gallery/far-niente-winery/farnientemain.jpg">
            <a:extLst>
              <a:ext uri="{FF2B5EF4-FFF2-40B4-BE49-F238E27FC236}">
                <a16:creationId xmlns:a16="http://schemas.microsoft.com/office/drawing/2014/main" id="{E70638E5-E5F0-4908-9B51-11837EBD5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949"/>
          <a:stretch>
            <a:fillRect/>
          </a:stretch>
        </p:blipFill>
        <p:spPr bwMode="auto">
          <a:xfrm>
            <a:off x="5125586" y="1328060"/>
            <a:ext cx="28194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2" descr="https://encrypted-tbn3.google.com/images?q=tbn:ANd9GcSWWn3Bg0u63CtDAM95sZfJk6e-6nhM-Xyd4vqa0HgCNW-p18Nu">
            <a:extLst>
              <a:ext uri="{FF2B5EF4-FFF2-40B4-BE49-F238E27FC236}">
                <a16:creationId xmlns:a16="http://schemas.microsoft.com/office/drawing/2014/main" id="{B94F594B-E4A5-4B1D-80F1-DCB801415E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08" y="1741707"/>
            <a:ext cx="27051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Slide Number Placeholder 5">
            <a:extLst>
              <a:ext uri="{FF2B5EF4-FFF2-40B4-BE49-F238E27FC236}">
                <a16:creationId xmlns:a16="http://schemas.microsoft.com/office/drawing/2014/main" id="{EEC3CE2A-6C4F-482A-B662-AFDA2AE8EB84}"/>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C0CD5BD9-97D1-4B81-9D4F-AE6DAD06C9A0}" type="slidenum">
              <a:rPr lang="en-US" altLang="en-US" sz="1200">
                <a:solidFill>
                  <a:srgbClr val="898989"/>
                </a:solidFill>
                <a:latin typeface="Arial" panose="020B0604020202020204" pitchFamily="34" charset="0"/>
              </a:rPr>
              <a:pPr algn="r" eaLnBrk="1" hangingPunct="1">
                <a:spcBef>
                  <a:spcPct val="0"/>
                </a:spcBef>
                <a:buFontTx/>
                <a:buNone/>
              </a:pPr>
              <a:t>26</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a:extLst>
              <a:ext uri="{FF2B5EF4-FFF2-40B4-BE49-F238E27FC236}">
                <a16:creationId xmlns:a16="http://schemas.microsoft.com/office/drawing/2014/main" id="{FC3ADFF9-A540-4224-B356-519ED551906C}"/>
              </a:ext>
            </a:extLst>
          </p:cNvPr>
          <p:cNvSpPr>
            <a:spLocks noGrp="1"/>
          </p:cNvSpPr>
          <p:nvPr>
            <p:ph type="title"/>
          </p:nvPr>
        </p:nvSpPr>
        <p:spPr>
          <a:xfrm>
            <a:off x="499619" y="457200"/>
            <a:ext cx="9143538" cy="609600"/>
          </a:xfrm>
        </p:spPr>
        <p:txBody>
          <a:bodyPr/>
          <a:lstStyle/>
          <a:p>
            <a:r>
              <a:rPr lang="fr-CA" altLang="en-US" sz="2800" dirty="0"/>
              <a:t>Installation </a:t>
            </a:r>
            <a:r>
              <a:rPr lang="fr-CA" altLang="en-US" sz="2800" dirty="0" err="1"/>
              <a:t>Examples</a:t>
            </a:r>
            <a:endParaRPr lang="fr-CA" altLang="en-US" sz="2800" dirty="0"/>
          </a:p>
        </p:txBody>
      </p:sp>
      <p:sp>
        <p:nvSpPr>
          <p:cNvPr id="19459" name="TextBox 8">
            <a:extLst>
              <a:ext uri="{FF2B5EF4-FFF2-40B4-BE49-F238E27FC236}">
                <a16:creationId xmlns:a16="http://schemas.microsoft.com/office/drawing/2014/main" id="{455356AF-B04E-417E-9D3C-665C1AD1CECE}"/>
              </a:ext>
            </a:extLst>
          </p:cNvPr>
          <p:cNvSpPr>
            <a:spLocks noGrp="1" noChangeArrowheads="1"/>
          </p:cNvSpPr>
          <p:nvPr>
            <p:ph idx="1"/>
          </p:nvPr>
        </p:nvSpPr>
        <p:spPr>
          <a:xfrm>
            <a:off x="684211" y="990600"/>
            <a:ext cx="4613275" cy="4876800"/>
          </a:xfrm>
        </p:spPr>
        <p:txBody>
          <a:bodyPr/>
          <a:lstStyle/>
          <a:p>
            <a:pPr>
              <a:buFont typeface="Arial" charset="0"/>
              <a:buChar char="•"/>
              <a:defRPr/>
            </a:pPr>
            <a:r>
              <a:rPr lang="en-US" sz="2000" dirty="0">
                <a:ea typeface="ＭＳ Ｐゴシック" charset="0"/>
              </a:rPr>
              <a:t>Rooftop</a:t>
            </a:r>
          </a:p>
          <a:p>
            <a:pPr lvl="1">
              <a:buFont typeface="Arial" charset="0"/>
              <a:buChar char="–"/>
              <a:defRPr/>
            </a:pPr>
            <a:r>
              <a:rPr lang="en-US" sz="1600" dirty="0">
                <a:ea typeface="ＭＳ Ｐゴシック" charset="0"/>
              </a:rPr>
              <a:t>Penetrating</a:t>
            </a:r>
          </a:p>
          <a:p>
            <a:pPr lvl="1">
              <a:buFont typeface="Arial" charset="0"/>
              <a:buChar char="–"/>
              <a:defRPr/>
            </a:pPr>
            <a:r>
              <a:rPr lang="en-US" sz="1600" dirty="0">
                <a:ea typeface="ＭＳ Ｐゴシック" charset="0"/>
              </a:rPr>
              <a:t>Ballasted </a:t>
            </a:r>
          </a:p>
          <a:p>
            <a:pPr lvl="1">
              <a:buFont typeface="Arial" charset="0"/>
              <a:buChar char="–"/>
              <a:defRPr/>
            </a:pPr>
            <a:r>
              <a:rPr lang="en-US" sz="1600" dirty="0">
                <a:ea typeface="ＭＳ Ｐゴシック" charset="0"/>
              </a:rPr>
              <a:t>Standing-Seam </a:t>
            </a:r>
          </a:p>
          <a:p>
            <a:pPr lvl="1">
              <a:buFont typeface="Arial" charset="0"/>
              <a:buChar char="–"/>
              <a:defRPr/>
            </a:pPr>
            <a:r>
              <a:rPr lang="en-US" sz="1600" dirty="0">
                <a:ea typeface="ＭＳ Ｐゴシック" charset="0"/>
              </a:rPr>
              <a:t>Laminate </a:t>
            </a:r>
          </a:p>
          <a:p>
            <a:pPr>
              <a:buFont typeface="Arial" charset="0"/>
              <a:buChar char="•"/>
              <a:defRPr/>
            </a:pPr>
            <a:r>
              <a:rPr lang="en-US" sz="2000" dirty="0">
                <a:ea typeface="ＭＳ Ｐゴシック" charset="0"/>
              </a:rPr>
              <a:t>Carport/Shade Structure</a:t>
            </a:r>
          </a:p>
          <a:p>
            <a:pPr lvl="1">
              <a:buFont typeface="Arial" charset="0"/>
              <a:buChar char="–"/>
              <a:defRPr/>
            </a:pPr>
            <a:r>
              <a:rPr lang="en-US" sz="1600" dirty="0">
                <a:ea typeface="ＭＳ Ｐゴシック" charset="0"/>
              </a:rPr>
              <a:t>Fixed-tilt</a:t>
            </a:r>
          </a:p>
          <a:p>
            <a:pPr lvl="1">
              <a:buFont typeface="Arial" charset="0"/>
              <a:buChar char="–"/>
              <a:defRPr/>
            </a:pPr>
            <a:r>
              <a:rPr lang="en-US" sz="1600" dirty="0">
                <a:ea typeface="ＭＳ Ｐゴシック" charset="0"/>
              </a:rPr>
              <a:t>Tracking</a:t>
            </a:r>
          </a:p>
          <a:p>
            <a:pPr>
              <a:buFont typeface="Arial" charset="0"/>
              <a:buChar char="•"/>
              <a:defRPr/>
            </a:pPr>
            <a:r>
              <a:rPr lang="en-US" sz="2000" dirty="0">
                <a:ea typeface="ＭＳ Ｐゴシック" charset="0"/>
              </a:rPr>
              <a:t>Ground-mount</a:t>
            </a:r>
          </a:p>
          <a:p>
            <a:pPr lvl="1">
              <a:buFont typeface="Arial" charset="0"/>
              <a:buChar char="–"/>
              <a:defRPr/>
            </a:pPr>
            <a:r>
              <a:rPr lang="en-US" sz="1600" dirty="0">
                <a:ea typeface="ＭＳ Ｐゴシック" charset="0"/>
              </a:rPr>
              <a:t>Fixed-tilt</a:t>
            </a:r>
          </a:p>
          <a:p>
            <a:pPr lvl="1">
              <a:buFont typeface="Arial" charset="0"/>
              <a:buChar char="–"/>
              <a:defRPr/>
            </a:pPr>
            <a:r>
              <a:rPr lang="en-US" sz="1600" dirty="0">
                <a:ea typeface="ＭＳ Ｐゴシック" charset="0"/>
              </a:rPr>
              <a:t>Tracking </a:t>
            </a:r>
          </a:p>
          <a:p>
            <a:pPr>
              <a:buFont typeface="Arial" charset="0"/>
              <a:buChar char="•"/>
              <a:defRPr/>
            </a:pPr>
            <a:r>
              <a:rPr lang="en-US" sz="2000" dirty="0">
                <a:ea typeface="ＭＳ Ｐゴシック" charset="0"/>
              </a:rPr>
              <a:t>Floating </a:t>
            </a:r>
          </a:p>
          <a:p>
            <a:pPr>
              <a:buFont typeface="Arial" charset="0"/>
              <a:buChar char="•"/>
              <a:defRPr/>
            </a:pPr>
            <a:r>
              <a:rPr lang="en-US" sz="2000" b="1" dirty="0">
                <a:solidFill>
                  <a:schemeClr val="accent3"/>
                </a:solidFill>
                <a:ea typeface="ＭＳ Ｐゴシック" charset="0"/>
              </a:rPr>
              <a:t>Building-Integrated PV (BIPV)</a:t>
            </a: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charset="0"/>
              <a:buChar char="•"/>
              <a:defRPr/>
            </a:pPr>
            <a:endParaRPr lang="en-US" sz="2000" dirty="0">
              <a:ea typeface="ＭＳ Ｐゴシック" charset="0"/>
            </a:endParaRPr>
          </a:p>
          <a:p>
            <a:pPr>
              <a:buFont typeface="Arial" panose="020B0604020202020204" pitchFamily="34" charset="0"/>
              <a:buNone/>
              <a:defRPr/>
            </a:pPr>
            <a:endParaRPr lang="en-US" sz="2000" dirty="0">
              <a:ea typeface="ＭＳ Ｐゴシック" charset="0"/>
            </a:endParaRPr>
          </a:p>
        </p:txBody>
      </p:sp>
      <p:pic>
        <p:nvPicPr>
          <p:cNvPr id="48132" name="图片 10" descr="http://www.ccmcq.net/UploadFile/file/090603/image104.jpg">
            <a:extLst>
              <a:ext uri="{FF2B5EF4-FFF2-40B4-BE49-F238E27FC236}">
                <a16:creationId xmlns:a16="http://schemas.microsoft.com/office/drawing/2014/main" id="{CE95FA33-9425-4AB3-BA0D-D994F3F49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706" y="3744685"/>
            <a:ext cx="32416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7" descr="building-integrated-pv">
            <a:extLst>
              <a:ext uri="{FF2B5EF4-FFF2-40B4-BE49-F238E27FC236}">
                <a16:creationId xmlns:a16="http://schemas.microsoft.com/office/drawing/2014/main" id="{8C4E920C-3444-4EC5-9AA5-AAFFC750C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612" y="1219200"/>
            <a:ext cx="34813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图片 15" descr="http://www.alwindoor.com/infoimg/2009520144715506.jpg">
            <a:extLst>
              <a:ext uri="{FF2B5EF4-FFF2-40B4-BE49-F238E27FC236}">
                <a16:creationId xmlns:a16="http://schemas.microsoft.com/office/drawing/2014/main" id="{478FF507-8713-4425-8394-968DE7C62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038" y="3799108"/>
            <a:ext cx="24987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Slide Number Placeholder 5">
            <a:extLst>
              <a:ext uri="{FF2B5EF4-FFF2-40B4-BE49-F238E27FC236}">
                <a16:creationId xmlns:a16="http://schemas.microsoft.com/office/drawing/2014/main" id="{C7BDAD7D-C850-438D-878B-1CD2E4C3447B}"/>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539FC4EA-FC67-4BF9-88B9-B345847F2E72}" type="slidenum">
              <a:rPr lang="en-US" altLang="en-US" sz="1200">
                <a:solidFill>
                  <a:srgbClr val="898989"/>
                </a:solidFill>
                <a:latin typeface="Arial" panose="020B0604020202020204" pitchFamily="34" charset="0"/>
              </a:rPr>
              <a:pPr algn="r" eaLnBrk="1" hangingPunct="1">
                <a:spcBef>
                  <a:spcPct val="0"/>
                </a:spcBef>
                <a:buFontTx/>
                <a:buNone/>
              </a:pPr>
              <a:t>27</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6">
            <a:extLst>
              <a:ext uri="{FF2B5EF4-FFF2-40B4-BE49-F238E27FC236}">
                <a16:creationId xmlns:a16="http://schemas.microsoft.com/office/drawing/2014/main" id="{150A3D19-BDA0-40DF-8F72-DC92CE8A46DF}"/>
              </a:ext>
            </a:extLst>
          </p:cNvPr>
          <p:cNvSpPr>
            <a:spLocks noGrp="1"/>
          </p:cNvSpPr>
          <p:nvPr>
            <p:ph type="title"/>
          </p:nvPr>
        </p:nvSpPr>
        <p:spPr>
          <a:xfrm>
            <a:off x="1733550" y="266700"/>
            <a:ext cx="8458200" cy="914400"/>
          </a:xfrm>
        </p:spPr>
        <p:txBody>
          <a:bodyPr/>
          <a:lstStyle/>
          <a:p>
            <a:r>
              <a:rPr lang="en-US" altLang="en-US" sz="2800"/>
              <a:t>Solar Project Lifecycle Management</a:t>
            </a:r>
          </a:p>
        </p:txBody>
      </p:sp>
      <p:sp>
        <p:nvSpPr>
          <p:cNvPr id="6" name="Chevron 5">
            <a:extLst>
              <a:ext uri="{FF2B5EF4-FFF2-40B4-BE49-F238E27FC236}">
                <a16:creationId xmlns:a16="http://schemas.microsoft.com/office/drawing/2014/main" id="{3B8D0F8B-25E4-4FB0-A016-A7BB27849C00}"/>
              </a:ext>
            </a:extLst>
          </p:cNvPr>
          <p:cNvSpPr>
            <a:spLocks noChangeArrowheads="1"/>
          </p:cNvSpPr>
          <p:nvPr/>
        </p:nvSpPr>
        <p:spPr bwMode="auto">
          <a:xfrm>
            <a:off x="2032000" y="2063751"/>
            <a:ext cx="1841500" cy="836613"/>
          </a:xfrm>
          <a:prstGeom prst="chevron">
            <a:avLst>
              <a:gd name="adj" fmla="val 50005"/>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wrap="none" lIns="0" rIns="0" anchor="ctr"/>
          <a:lstStyle/>
          <a:p>
            <a:pPr algn="ctr">
              <a:defRPr/>
            </a:pPr>
            <a:r>
              <a:rPr lang="en-US" dirty="0">
                <a:solidFill>
                  <a:schemeClr val="tx1"/>
                </a:solidFill>
                <a:latin typeface="+mn-lt"/>
                <a:ea typeface="+mn-ea"/>
              </a:rPr>
              <a:t>Solar</a:t>
            </a:r>
          </a:p>
          <a:p>
            <a:pPr algn="ctr">
              <a:defRPr/>
            </a:pPr>
            <a:r>
              <a:rPr lang="en-US" dirty="0">
                <a:solidFill>
                  <a:schemeClr val="tx1"/>
                </a:solidFill>
                <a:latin typeface="+mn-lt"/>
                <a:ea typeface="+mn-ea"/>
              </a:rPr>
              <a:t>Strategy</a:t>
            </a:r>
          </a:p>
        </p:txBody>
      </p:sp>
      <p:sp>
        <p:nvSpPr>
          <p:cNvPr id="8" name="Chevron 7">
            <a:extLst>
              <a:ext uri="{FF2B5EF4-FFF2-40B4-BE49-F238E27FC236}">
                <a16:creationId xmlns:a16="http://schemas.microsoft.com/office/drawing/2014/main" id="{7DD13E08-495B-4EDC-B607-0E9BF29E55C5}"/>
              </a:ext>
            </a:extLst>
          </p:cNvPr>
          <p:cNvSpPr>
            <a:spLocks noChangeArrowheads="1"/>
          </p:cNvSpPr>
          <p:nvPr/>
        </p:nvSpPr>
        <p:spPr bwMode="auto">
          <a:xfrm>
            <a:off x="3608388" y="2058988"/>
            <a:ext cx="1846263" cy="836612"/>
          </a:xfrm>
          <a:prstGeom prst="chevron">
            <a:avLst>
              <a:gd name="adj" fmla="val 50001"/>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wrap="none" lIns="0" rIns="0" anchor="ctr"/>
          <a:lstStyle/>
          <a:p>
            <a:pPr algn="ctr">
              <a:defRPr/>
            </a:pPr>
            <a:r>
              <a:rPr lang="en-US" dirty="0">
                <a:solidFill>
                  <a:schemeClr val="tx1"/>
                </a:solidFill>
                <a:latin typeface="+mn-lt"/>
                <a:ea typeface="+mn-ea"/>
              </a:rPr>
              <a:t>Feasibility</a:t>
            </a:r>
          </a:p>
          <a:p>
            <a:pPr algn="ctr">
              <a:defRPr/>
            </a:pPr>
            <a:r>
              <a:rPr lang="en-US" dirty="0">
                <a:solidFill>
                  <a:schemeClr val="tx1"/>
                </a:solidFill>
                <a:latin typeface="+mn-lt"/>
                <a:ea typeface="+mn-ea"/>
              </a:rPr>
              <a:t>   Assessments</a:t>
            </a:r>
          </a:p>
        </p:txBody>
      </p:sp>
      <p:sp>
        <p:nvSpPr>
          <p:cNvPr id="9" name="Chevron 8">
            <a:extLst>
              <a:ext uri="{FF2B5EF4-FFF2-40B4-BE49-F238E27FC236}">
                <a16:creationId xmlns:a16="http://schemas.microsoft.com/office/drawing/2014/main" id="{4F46803A-168E-4733-9A10-70F75A31498D}"/>
              </a:ext>
            </a:extLst>
          </p:cNvPr>
          <p:cNvSpPr>
            <a:spLocks noChangeArrowheads="1"/>
          </p:cNvSpPr>
          <p:nvPr/>
        </p:nvSpPr>
        <p:spPr bwMode="auto">
          <a:xfrm>
            <a:off x="5197476" y="2068514"/>
            <a:ext cx="1863725" cy="835025"/>
          </a:xfrm>
          <a:prstGeom prst="chevron">
            <a:avLst>
              <a:gd name="adj" fmla="val 50002"/>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wrap="none" lIns="0" rIns="0" anchor="ctr"/>
          <a:lstStyle/>
          <a:p>
            <a:pPr algn="ctr">
              <a:defRPr/>
            </a:pPr>
            <a:r>
              <a:rPr lang="en-US" dirty="0">
                <a:solidFill>
                  <a:schemeClr val="tx1"/>
                </a:solidFill>
                <a:latin typeface="+mn-lt"/>
                <a:ea typeface="+mn-ea"/>
              </a:rPr>
              <a:t>Vendor </a:t>
            </a:r>
          </a:p>
          <a:p>
            <a:pPr algn="ctr">
              <a:defRPr/>
            </a:pPr>
            <a:r>
              <a:rPr lang="en-US" dirty="0">
                <a:solidFill>
                  <a:schemeClr val="tx1"/>
                </a:solidFill>
                <a:latin typeface="+mn-lt"/>
                <a:ea typeface="+mn-ea"/>
              </a:rPr>
              <a:t>Procurement</a:t>
            </a:r>
          </a:p>
          <a:p>
            <a:pPr algn="ctr">
              <a:defRPr/>
            </a:pPr>
            <a:r>
              <a:rPr lang="en-US" dirty="0">
                <a:solidFill>
                  <a:schemeClr val="tx1"/>
                </a:solidFill>
                <a:latin typeface="+mn-lt"/>
                <a:ea typeface="+mn-ea"/>
              </a:rPr>
              <a:t>&amp; Financing</a:t>
            </a:r>
          </a:p>
        </p:txBody>
      </p:sp>
      <p:sp>
        <p:nvSpPr>
          <p:cNvPr id="10" name="Chevron 9">
            <a:extLst>
              <a:ext uri="{FF2B5EF4-FFF2-40B4-BE49-F238E27FC236}">
                <a16:creationId xmlns:a16="http://schemas.microsoft.com/office/drawing/2014/main" id="{DEB844FA-71DD-4D21-936E-27D5FAD3AF33}"/>
              </a:ext>
            </a:extLst>
          </p:cNvPr>
          <p:cNvSpPr>
            <a:spLocks noChangeArrowheads="1"/>
          </p:cNvSpPr>
          <p:nvPr/>
        </p:nvSpPr>
        <p:spPr bwMode="auto">
          <a:xfrm>
            <a:off x="6813551" y="2063751"/>
            <a:ext cx="1958975" cy="836613"/>
          </a:xfrm>
          <a:prstGeom prst="chevron">
            <a:avLst>
              <a:gd name="adj" fmla="val 49997"/>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wrap="none" lIns="0" rIns="0" anchor="ctr"/>
          <a:lstStyle/>
          <a:p>
            <a:pPr algn="ctr">
              <a:defRPr/>
            </a:pPr>
            <a:r>
              <a:rPr lang="en-US" dirty="0">
                <a:solidFill>
                  <a:schemeClr val="tx1"/>
                </a:solidFill>
                <a:latin typeface="+mn-lt"/>
                <a:ea typeface="+mn-ea"/>
              </a:rPr>
              <a:t>Project</a:t>
            </a:r>
          </a:p>
          <a:p>
            <a:pPr algn="ctr">
              <a:defRPr/>
            </a:pPr>
            <a:r>
              <a:rPr lang="en-US" dirty="0">
                <a:solidFill>
                  <a:schemeClr val="tx1"/>
                </a:solidFill>
                <a:latin typeface="+mn-lt"/>
                <a:ea typeface="+mn-ea"/>
              </a:rPr>
              <a:t>   Commissioning</a:t>
            </a:r>
          </a:p>
        </p:txBody>
      </p:sp>
      <p:sp>
        <p:nvSpPr>
          <p:cNvPr id="12" name="Chevron 11">
            <a:extLst>
              <a:ext uri="{FF2B5EF4-FFF2-40B4-BE49-F238E27FC236}">
                <a16:creationId xmlns:a16="http://schemas.microsoft.com/office/drawing/2014/main" id="{88960EAC-63F7-4923-98F4-56197CA937CE}"/>
              </a:ext>
            </a:extLst>
          </p:cNvPr>
          <p:cNvSpPr>
            <a:spLocks noChangeArrowheads="1"/>
          </p:cNvSpPr>
          <p:nvPr/>
        </p:nvSpPr>
        <p:spPr bwMode="auto">
          <a:xfrm>
            <a:off x="8510588" y="2058988"/>
            <a:ext cx="1916113" cy="836612"/>
          </a:xfrm>
          <a:prstGeom prst="chevron">
            <a:avLst>
              <a:gd name="adj" fmla="val 49995"/>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wrap="none" lIns="0" rIns="0" anchor="ctr"/>
          <a:lstStyle/>
          <a:p>
            <a:pPr algn="ctr">
              <a:defRPr/>
            </a:pPr>
            <a:r>
              <a:rPr lang="en-US" dirty="0">
                <a:solidFill>
                  <a:schemeClr val="tx1"/>
                </a:solidFill>
                <a:latin typeface="+mn-lt"/>
                <a:ea typeface="+mn-ea"/>
              </a:rPr>
              <a:t>System</a:t>
            </a:r>
          </a:p>
          <a:p>
            <a:pPr algn="ctr">
              <a:defRPr/>
            </a:pPr>
            <a:r>
              <a:rPr lang="en-US" dirty="0">
                <a:solidFill>
                  <a:schemeClr val="tx1"/>
                </a:solidFill>
                <a:latin typeface="+mn-lt"/>
                <a:ea typeface="+mn-ea"/>
              </a:rPr>
              <a:t>Optimization</a:t>
            </a:r>
          </a:p>
        </p:txBody>
      </p:sp>
      <p:sp>
        <p:nvSpPr>
          <p:cNvPr id="14" name="Right Arrow 13">
            <a:extLst>
              <a:ext uri="{FF2B5EF4-FFF2-40B4-BE49-F238E27FC236}">
                <a16:creationId xmlns:a16="http://schemas.microsoft.com/office/drawing/2014/main" id="{A3B4630E-5051-485C-89CF-39E51EC72E97}"/>
              </a:ext>
            </a:extLst>
          </p:cNvPr>
          <p:cNvSpPr/>
          <p:nvPr/>
        </p:nvSpPr>
        <p:spPr bwMode="auto">
          <a:xfrm rot="5400000">
            <a:off x="2590007" y="3112295"/>
            <a:ext cx="608013" cy="327025"/>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a:solidFill>
                <a:schemeClr val="tx1"/>
              </a:solidFill>
              <a:ea typeface="SimSun" pitchFamily="2" charset="-122"/>
            </a:endParaRPr>
          </a:p>
        </p:txBody>
      </p:sp>
      <p:sp>
        <p:nvSpPr>
          <p:cNvPr id="49161" name="TextBox 14">
            <a:extLst>
              <a:ext uri="{FF2B5EF4-FFF2-40B4-BE49-F238E27FC236}">
                <a16:creationId xmlns:a16="http://schemas.microsoft.com/office/drawing/2014/main" id="{75378635-27D4-49B8-A49E-C21E1F04B308}"/>
              </a:ext>
            </a:extLst>
          </p:cNvPr>
          <p:cNvSpPr txBox="1">
            <a:spLocks noChangeArrowheads="1"/>
          </p:cNvSpPr>
          <p:nvPr/>
        </p:nvSpPr>
        <p:spPr bwMode="auto">
          <a:xfrm>
            <a:off x="2214562" y="3697288"/>
            <a:ext cx="134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zh-CN" sz="1600">
                <a:solidFill>
                  <a:srgbClr val="000000"/>
                </a:solidFill>
                <a:latin typeface="Arial" panose="020B0604020202020204" pitchFamily="34" charset="0"/>
              </a:rPr>
              <a:t>Define Right</a:t>
            </a:r>
          </a:p>
          <a:p>
            <a:pPr algn="ctr" eaLnBrk="1" hangingPunct="1">
              <a:spcBef>
                <a:spcPct val="0"/>
              </a:spcBef>
              <a:buFontTx/>
              <a:buNone/>
            </a:pPr>
            <a:r>
              <a:rPr lang="en-US" altLang="zh-CN" sz="1600">
                <a:solidFill>
                  <a:srgbClr val="000000"/>
                </a:solidFill>
                <a:latin typeface="Arial" panose="020B0604020202020204" pitchFamily="34" charset="0"/>
              </a:rPr>
              <a:t>Strategic Approach</a:t>
            </a:r>
          </a:p>
        </p:txBody>
      </p:sp>
      <p:sp>
        <p:nvSpPr>
          <p:cNvPr id="16" name="Right Arrow 15">
            <a:extLst>
              <a:ext uri="{FF2B5EF4-FFF2-40B4-BE49-F238E27FC236}">
                <a16:creationId xmlns:a16="http://schemas.microsoft.com/office/drawing/2014/main" id="{64603191-A666-4D32-9DE8-978184001F71}"/>
              </a:ext>
            </a:extLst>
          </p:cNvPr>
          <p:cNvSpPr/>
          <p:nvPr/>
        </p:nvSpPr>
        <p:spPr bwMode="auto">
          <a:xfrm rot="5400000">
            <a:off x="4100513" y="3121026"/>
            <a:ext cx="608012" cy="325437"/>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a:solidFill>
                <a:schemeClr val="tx1"/>
              </a:solidFill>
              <a:ea typeface="SimSun" pitchFamily="2" charset="-122"/>
            </a:endParaRPr>
          </a:p>
        </p:txBody>
      </p:sp>
      <p:sp>
        <p:nvSpPr>
          <p:cNvPr id="49163" name="TextBox 16">
            <a:extLst>
              <a:ext uri="{FF2B5EF4-FFF2-40B4-BE49-F238E27FC236}">
                <a16:creationId xmlns:a16="http://schemas.microsoft.com/office/drawing/2014/main" id="{7B20BD84-C718-4BF2-8163-45222CE76F84}"/>
              </a:ext>
            </a:extLst>
          </p:cNvPr>
          <p:cNvSpPr txBox="1">
            <a:spLocks noChangeArrowheads="1"/>
          </p:cNvSpPr>
          <p:nvPr/>
        </p:nvSpPr>
        <p:spPr bwMode="auto">
          <a:xfrm>
            <a:off x="3725863" y="3705225"/>
            <a:ext cx="13446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zh-CN" sz="1600" dirty="0">
                <a:solidFill>
                  <a:srgbClr val="000000"/>
                </a:solidFill>
                <a:latin typeface="Arial" panose="020B0604020202020204" pitchFamily="34" charset="0"/>
              </a:rPr>
              <a:t>Find Best</a:t>
            </a:r>
          </a:p>
          <a:p>
            <a:pPr algn="ctr" eaLnBrk="1" hangingPunct="1">
              <a:spcBef>
                <a:spcPct val="0"/>
              </a:spcBef>
              <a:buFontTx/>
              <a:buNone/>
            </a:pPr>
            <a:r>
              <a:rPr lang="en-US" altLang="zh-CN" sz="1600" dirty="0">
                <a:solidFill>
                  <a:srgbClr val="000000"/>
                </a:solidFill>
                <a:latin typeface="Arial" panose="020B0604020202020204" pitchFamily="34" charset="0"/>
              </a:rPr>
              <a:t>Solar</a:t>
            </a:r>
          </a:p>
          <a:p>
            <a:pPr algn="ctr" eaLnBrk="1" hangingPunct="1">
              <a:spcBef>
                <a:spcPct val="0"/>
              </a:spcBef>
              <a:buFontTx/>
              <a:buNone/>
            </a:pPr>
            <a:r>
              <a:rPr lang="en-US" altLang="zh-CN" sz="1600" dirty="0">
                <a:solidFill>
                  <a:srgbClr val="000000"/>
                </a:solidFill>
                <a:latin typeface="Arial" panose="020B0604020202020204" pitchFamily="34" charset="0"/>
              </a:rPr>
              <a:t>Sites</a:t>
            </a:r>
          </a:p>
        </p:txBody>
      </p:sp>
      <p:sp>
        <p:nvSpPr>
          <p:cNvPr id="18" name="Right Arrow 17">
            <a:extLst>
              <a:ext uri="{FF2B5EF4-FFF2-40B4-BE49-F238E27FC236}">
                <a16:creationId xmlns:a16="http://schemas.microsoft.com/office/drawing/2014/main" id="{8D55F62A-B319-4BE2-9536-E9F26C97FB2E}"/>
              </a:ext>
            </a:extLst>
          </p:cNvPr>
          <p:cNvSpPr/>
          <p:nvPr/>
        </p:nvSpPr>
        <p:spPr bwMode="auto">
          <a:xfrm rot="5400000">
            <a:off x="5678488" y="3116264"/>
            <a:ext cx="606425" cy="327025"/>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a:solidFill>
                <a:schemeClr val="tx1"/>
              </a:solidFill>
              <a:ea typeface="SimSun" pitchFamily="2" charset="-122"/>
            </a:endParaRPr>
          </a:p>
        </p:txBody>
      </p:sp>
      <p:sp>
        <p:nvSpPr>
          <p:cNvPr id="49165" name="TextBox 18">
            <a:extLst>
              <a:ext uri="{FF2B5EF4-FFF2-40B4-BE49-F238E27FC236}">
                <a16:creationId xmlns:a16="http://schemas.microsoft.com/office/drawing/2014/main" id="{DD6DC3E3-446B-48CE-9C86-4EA37EABEA5F}"/>
              </a:ext>
            </a:extLst>
          </p:cNvPr>
          <p:cNvSpPr txBox="1">
            <a:spLocks noChangeArrowheads="1"/>
          </p:cNvSpPr>
          <p:nvPr/>
        </p:nvSpPr>
        <p:spPr bwMode="auto">
          <a:xfrm>
            <a:off x="5262563" y="3700463"/>
            <a:ext cx="14462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zh-CN" sz="1600" dirty="0">
                <a:solidFill>
                  <a:srgbClr val="000000"/>
                </a:solidFill>
                <a:latin typeface="Arial" panose="020B0604020202020204" pitchFamily="34" charset="0"/>
              </a:rPr>
              <a:t>Competitive Pricing &amp; Financing Options</a:t>
            </a:r>
          </a:p>
        </p:txBody>
      </p:sp>
      <p:sp>
        <p:nvSpPr>
          <p:cNvPr id="20" name="Right Arrow 19">
            <a:extLst>
              <a:ext uri="{FF2B5EF4-FFF2-40B4-BE49-F238E27FC236}">
                <a16:creationId xmlns:a16="http://schemas.microsoft.com/office/drawing/2014/main" id="{AB44D873-6E5F-4B6B-8437-45598A7A0BFD}"/>
              </a:ext>
            </a:extLst>
          </p:cNvPr>
          <p:cNvSpPr/>
          <p:nvPr/>
        </p:nvSpPr>
        <p:spPr bwMode="auto">
          <a:xfrm rot="5400000">
            <a:off x="7319169" y="3124995"/>
            <a:ext cx="608013" cy="327025"/>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a:solidFill>
                <a:schemeClr val="tx1"/>
              </a:solidFill>
              <a:ea typeface="SimSun" pitchFamily="2" charset="-122"/>
            </a:endParaRPr>
          </a:p>
        </p:txBody>
      </p:sp>
      <p:sp>
        <p:nvSpPr>
          <p:cNvPr id="49167" name="TextBox 20">
            <a:extLst>
              <a:ext uri="{FF2B5EF4-FFF2-40B4-BE49-F238E27FC236}">
                <a16:creationId xmlns:a16="http://schemas.microsoft.com/office/drawing/2014/main" id="{216F2963-8FE8-49FA-A319-38EE39F2C6E2}"/>
              </a:ext>
            </a:extLst>
          </p:cNvPr>
          <p:cNvSpPr txBox="1">
            <a:spLocks noChangeArrowheads="1"/>
          </p:cNvSpPr>
          <p:nvPr/>
        </p:nvSpPr>
        <p:spPr bwMode="auto">
          <a:xfrm>
            <a:off x="6787699" y="3709988"/>
            <a:ext cx="1731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zh-CN" sz="1600" dirty="0">
                <a:solidFill>
                  <a:srgbClr val="000000"/>
                </a:solidFill>
                <a:latin typeface="Arial" panose="020B0604020202020204" pitchFamily="34" charset="0"/>
              </a:rPr>
              <a:t>Right Components,</a:t>
            </a:r>
          </a:p>
          <a:p>
            <a:pPr algn="ctr" eaLnBrk="1" hangingPunct="1">
              <a:spcBef>
                <a:spcPct val="0"/>
              </a:spcBef>
              <a:buFontTx/>
              <a:buNone/>
            </a:pPr>
            <a:r>
              <a:rPr lang="en-US" altLang="zh-CN" sz="1600" dirty="0">
                <a:solidFill>
                  <a:srgbClr val="000000"/>
                </a:solidFill>
                <a:latin typeface="Arial" panose="020B0604020202020204" pitchFamily="34" charset="0"/>
              </a:rPr>
              <a:t>Design, Permits,</a:t>
            </a:r>
          </a:p>
          <a:p>
            <a:pPr algn="ctr" eaLnBrk="1" hangingPunct="1">
              <a:spcBef>
                <a:spcPct val="0"/>
              </a:spcBef>
              <a:buFontTx/>
              <a:buNone/>
            </a:pPr>
            <a:r>
              <a:rPr lang="en-US" altLang="zh-CN" sz="1600" dirty="0">
                <a:solidFill>
                  <a:srgbClr val="000000"/>
                </a:solidFill>
                <a:latin typeface="Arial" panose="020B0604020202020204" pitchFamily="34" charset="0"/>
              </a:rPr>
              <a:t>Construction</a:t>
            </a:r>
          </a:p>
        </p:txBody>
      </p:sp>
      <p:sp>
        <p:nvSpPr>
          <p:cNvPr id="22" name="Right Arrow 21">
            <a:extLst>
              <a:ext uri="{FF2B5EF4-FFF2-40B4-BE49-F238E27FC236}">
                <a16:creationId xmlns:a16="http://schemas.microsoft.com/office/drawing/2014/main" id="{ADED66F2-696F-40DD-81B8-30555CB6EEDD}"/>
              </a:ext>
            </a:extLst>
          </p:cNvPr>
          <p:cNvSpPr/>
          <p:nvPr/>
        </p:nvSpPr>
        <p:spPr bwMode="auto">
          <a:xfrm rot="5400000">
            <a:off x="9025732" y="3120232"/>
            <a:ext cx="608012" cy="327025"/>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a:solidFill>
                <a:schemeClr val="tx1"/>
              </a:solidFill>
              <a:ea typeface="SimSun" pitchFamily="2" charset="-122"/>
            </a:endParaRPr>
          </a:p>
        </p:txBody>
      </p:sp>
      <p:sp>
        <p:nvSpPr>
          <p:cNvPr id="49169" name="TextBox 22">
            <a:extLst>
              <a:ext uri="{FF2B5EF4-FFF2-40B4-BE49-F238E27FC236}">
                <a16:creationId xmlns:a16="http://schemas.microsoft.com/office/drawing/2014/main" id="{9817E08E-81C7-4F75-9C9F-57F616BBC8FD}"/>
              </a:ext>
            </a:extLst>
          </p:cNvPr>
          <p:cNvSpPr txBox="1">
            <a:spLocks noChangeArrowheads="1"/>
          </p:cNvSpPr>
          <p:nvPr/>
        </p:nvSpPr>
        <p:spPr bwMode="auto">
          <a:xfrm>
            <a:off x="8650287" y="3705225"/>
            <a:ext cx="1346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zh-CN" sz="1600">
                <a:solidFill>
                  <a:srgbClr val="000000"/>
                </a:solidFill>
                <a:latin typeface="Arial" panose="020B0604020202020204" pitchFamily="34" charset="0"/>
              </a:rPr>
              <a:t>Highest</a:t>
            </a:r>
          </a:p>
          <a:p>
            <a:pPr algn="ctr" eaLnBrk="1" hangingPunct="1">
              <a:spcBef>
                <a:spcPct val="0"/>
              </a:spcBef>
              <a:buFontTx/>
              <a:buNone/>
            </a:pPr>
            <a:r>
              <a:rPr lang="en-US" altLang="zh-CN" sz="1600">
                <a:solidFill>
                  <a:srgbClr val="000000"/>
                </a:solidFill>
                <a:latin typeface="Arial" panose="020B0604020202020204" pitchFamily="34" charset="0"/>
              </a:rPr>
              <a:t>Long-term</a:t>
            </a:r>
          </a:p>
          <a:p>
            <a:pPr algn="ctr" eaLnBrk="1" hangingPunct="1">
              <a:spcBef>
                <a:spcPct val="0"/>
              </a:spcBef>
              <a:buFontTx/>
              <a:buNone/>
            </a:pPr>
            <a:r>
              <a:rPr lang="en-US" altLang="zh-CN" sz="1600">
                <a:solidFill>
                  <a:srgbClr val="000000"/>
                </a:solidFill>
                <a:latin typeface="Arial" panose="020B0604020202020204" pitchFamily="34" charset="0"/>
              </a:rPr>
              <a:t>Returns</a:t>
            </a:r>
          </a:p>
        </p:txBody>
      </p:sp>
      <p:sp>
        <p:nvSpPr>
          <p:cNvPr id="49170" name="TextBox 14">
            <a:extLst>
              <a:ext uri="{FF2B5EF4-FFF2-40B4-BE49-F238E27FC236}">
                <a16:creationId xmlns:a16="http://schemas.microsoft.com/office/drawing/2014/main" id="{DA77A017-F8A5-474C-AA4C-A72481C00A66}"/>
              </a:ext>
            </a:extLst>
          </p:cNvPr>
          <p:cNvSpPr txBox="1">
            <a:spLocks noChangeArrowheads="1"/>
          </p:cNvSpPr>
          <p:nvPr/>
        </p:nvSpPr>
        <p:spPr bwMode="auto">
          <a:xfrm>
            <a:off x="2149476" y="5257800"/>
            <a:ext cx="7907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zh-CN" sz="1600" dirty="0">
                <a:solidFill>
                  <a:srgbClr val="000000"/>
                </a:solidFill>
                <a:latin typeface="Arial" panose="020B0604020202020204" pitchFamily="34" charset="0"/>
              </a:rPr>
              <a:t>Properly managing all phases of the project will create the greatest long-term value</a:t>
            </a:r>
          </a:p>
        </p:txBody>
      </p:sp>
      <p:sp>
        <p:nvSpPr>
          <p:cNvPr id="49171" name="Slide Number Placeholder 3">
            <a:extLst>
              <a:ext uri="{FF2B5EF4-FFF2-40B4-BE49-F238E27FC236}">
                <a16:creationId xmlns:a16="http://schemas.microsoft.com/office/drawing/2014/main" id="{196EAC04-EF4E-40A9-86D2-E7C6D3E31D60}"/>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44816832-81D1-4EFB-9997-C96F022B562A}" type="slidenum">
              <a:rPr lang="en-US" altLang="en-US" sz="1200">
                <a:solidFill>
                  <a:srgbClr val="898989"/>
                </a:solidFill>
              </a:rPr>
              <a:pPr algn="r" eaLnBrk="1" hangingPunct="1">
                <a:spcBef>
                  <a:spcPct val="0"/>
                </a:spcBef>
                <a:buFontTx/>
                <a:buNone/>
              </a:pPr>
              <a:t>28</a:t>
            </a:fld>
            <a:endParaRPr lang="en-US" altLang="en-US"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2D53B3-876D-4F82-93AF-4A1B849CE4C8}"/>
              </a:ext>
            </a:extLst>
          </p:cNvPr>
          <p:cNvSpPr txBox="1">
            <a:spLocks/>
          </p:cNvSpPr>
          <p:nvPr/>
        </p:nvSpPr>
        <p:spPr bwMode="auto">
          <a:xfrm>
            <a:off x="1522412" y="533400"/>
            <a:ext cx="9144000" cy="457200"/>
          </a:xfrm>
          <a:prstGeom prst="rect">
            <a:avLst/>
          </a:prstGeom>
          <a:noFill/>
          <a:ln w="9525">
            <a:noFill/>
            <a:miter lim="800000"/>
            <a:headEnd/>
            <a:tailEnd/>
          </a:ln>
        </p:spPr>
        <p:txBody>
          <a:bodyPr lIns="0" tIns="0" rIns="0" bIns="0"/>
          <a:lstStyle/>
          <a:p>
            <a:pPr algn="ctr">
              <a:defRPr/>
            </a:pPr>
            <a:r>
              <a:rPr lang="en-US" sz="2800" dirty="0">
                <a:solidFill>
                  <a:schemeClr val="tx1"/>
                </a:solidFill>
                <a:latin typeface="+mj-lt"/>
                <a:ea typeface="+mj-ea"/>
                <a:cs typeface="ＭＳ Ｐゴシック"/>
              </a:rPr>
              <a:t>Solar Site Feasibility Checklist</a:t>
            </a:r>
          </a:p>
        </p:txBody>
      </p:sp>
      <p:sp>
        <p:nvSpPr>
          <p:cNvPr id="50179" name="Rectangle 12">
            <a:extLst>
              <a:ext uri="{FF2B5EF4-FFF2-40B4-BE49-F238E27FC236}">
                <a16:creationId xmlns:a16="http://schemas.microsoft.com/office/drawing/2014/main" id="{F7D3622A-DC0D-4B41-A3FA-9932F96F4FF8}"/>
              </a:ext>
            </a:extLst>
          </p:cNvPr>
          <p:cNvSpPr>
            <a:spLocks noChangeArrowheads="1"/>
          </p:cNvSpPr>
          <p:nvPr/>
        </p:nvSpPr>
        <p:spPr bwMode="auto">
          <a:xfrm>
            <a:off x="1555070" y="1495649"/>
            <a:ext cx="5257800" cy="445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a:lnSpc>
                <a:spcPct val="150000"/>
              </a:lnSpc>
              <a:spcBef>
                <a:spcPct val="0"/>
              </a:spcBef>
              <a:spcAft>
                <a:spcPts val="300"/>
              </a:spcAft>
              <a:buSzPct val="120000"/>
              <a:buFont typeface="Courier New" panose="02070309020205020404" pitchFamily="49" charset="0"/>
              <a:buChar char="o"/>
            </a:pPr>
            <a:r>
              <a:rPr lang="en-US" altLang="zh-CN" sz="1600" dirty="0">
                <a:solidFill>
                  <a:srgbClr val="000000"/>
                </a:solidFill>
                <a:latin typeface="Arial" panose="020B0604020202020204" pitchFamily="34" charset="0"/>
              </a:rPr>
              <a:t>Portfolio approach to site evaluation</a:t>
            </a:r>
          </a:p>
          <a:p>
            <a:pPr lvl="1">
              <a:lnSpc>
                <a:spcPct val="150000"/>
              </a:lnSpc>
              <a:spcBef>
                <a:spcPct val="0"/>
              </a:spcBef>
              <a:spcAft>
                <a:spcPts val="300"/>
              </a:spcAft>
              <a:buSzPct val="120000"/>
              <a:buFont typeface="Courier New" panose="02070309020205020404" pitchFamily="49" charset="0"/>
              <a:buChar char="o"/>
            </a:pPr>
            <a:r>
              <a:rPr lang="en-US" altLang="zh-CN" sz="1600" dirty="0">
                <a:solidFill>
                  <a:srgbClr val="000000"/>
                </a:solidFill>
                <a:latin typeface="Arial" panose="020B0604020202020204" pitchFamily="34" charset="0"/>
              </a:rPr>
              <a:t>On-site survey  </a:t>
            </a:r>
          </a:p>
          <a:p>
            <a:pPr lvl="1">
              <a:lnSpc>
                <a:spcPct val="150000"/>
              </a:lnSpc>
              <a:spcBef>
                <a:spcPct val="0"/>
              </a:spcBef>
              <a:spcAft>
                <a:spcPts val="300"/>
              </a:spcAft>
              <a:buSzPct val="120000"/>
              <a:buFont typeface="Courier New" panose="02070309020205020404" pitchFamily="49" charset="0"/>
              <a:buChar char="o"/>
            </a:pPr>
            <a:r>
              <a:rPr lang="en-US" altLang="zh-CN" sz="1600" dirty="0">
                <a:solidFill>
                  <a:srgbClr val="000000"/>
                </a:solidFill>
                <a:latin typeface="Arial" panose="020B0604020202020204" pitchFamily="34" charset="0"/>
              </a:rPr>
              <a:t>Structural, electrical, geotechnical, environmental, shading evaluation</a:t>
            </a:r>
          </a:p>
          <a:p>
            <a:pPr lvl="1">
              <a:lnSpc>
                <a:spcPct val="150000"/>
              </a:lnSpc>
              <a:spcBef>
                <a:spcPct val="0"/>
              </a:spcBef>
              <a:spcAft>
                <a:spcPts val="300"/>
              </a:spcAft>
              <a:buSzPct val="120000"/>
              <a:buFont typeface="Courier New" panose="02070309020205020404" pitchFamily="49" charset="0"/>
              <a:buChar char="o"/>
            </a:pPr>
            <a:r>
              <a:rPr lang="en-US" altLang="zh-CN" sz="1600" dirty="0">
                <a:solidFill>
                  <a:srgbClr val="000000"/>
                </a:solidFill>
                <a:latin typeface="Arial" panose="020B0604020202020204" pitchFamily="34" charset="0"/>
              </a:rPr>
              <a:t>Construction concerns and design considerations</a:t>
            </a:r>
          </a:p>
          <a:p>
            <a:pPr lvl="1">
              <a:lnSpc>
                <a:spcPct val="150000"/>
              </a:lnSpc>
              <a:spcBef>
                <a:spcPct val="0"/>
              </a:spcBef>
              <a:spcAft>
                <a:spcPts val="300"/>
              </a:spcAft>
              <a:buSzPct val="120000"/>
              <a:buFont typeface="Courier New" panose="02070309020205020404" pitchFamily="49" charset="0"/>
              <a:buChar char="o"/>
            </a:pPr>
            <a:r>
              <a:rPr lang="en-US" altLang="zh-CN" sz="1600" dirty="0">
                <a:solidFill>
                  <a:srgbClr val="000000"/>
                </a:solidFill>
                <a:latin typeface="Arial" panose="020B0604020202020204" pitchFamily="34" charset="0"/>
              </a:rPr>
              <a:t>Utility rate evaluation</a:t>
            </a:r>
          </a:p>
          <a:p>
            <a:pPr lvl="1">
              <a:lnSpc>
                <a:spcPct val="150000"/>
              </a:lnSpc>
              <a:spcBef>
                <a:spcPct val="0"/>
              </a:spcBef>
              <a:spcAft>
                <a:spcPts val="300"/>
              </a:spcAft>
              <a:buSzPct val="120000"/>
              <a:buFont typeface="Courier New" panose="02070309020205020404" pitchFamily="49" charset="0"/>
              <a:buChar char="o"/>
            </a:pPr>
            <a:r>
              <a:rPr lang="en-US" altLang="zh-CN" sz="1600" dirty="0">
                <a:solidFill>
                  <a:srgbClr val="000000"/>
                </a:solidFill>
                <a:latin typeface="Arial" panose="020B0604020202020204" pitchFamily="34" charset="0"/>
              </a:rPr>
              <a:t>Review of funding and incentive options</a:t>
            </a:r>
          </a:p>
          <a:p>
            <a:pPr lvl="1">
              <a:lnSpc>
                <a:spcPct val="150000"/>
              </a:lnSpc>
              <a:spcBef>
                <a:spcPct val="0"/>
              </a:spcBef>
              <a:spcAft>
                <a:spcPts val="300"/>
              </a:spcAft>
              <a:buSzPct val="120000"/>
              <a:buFont typeface="Courier New" panose="02070309020205020404" pitchFamily="49" charset="0"/>
              <a:buChar char="o"/>
            </a:pPr>
            <a:r>
              <a:rPr lang="en-US" altLang="zh-CN" sz="1600" dirty="0">
                <a:solidFill>
                  <a:srgbClr val="000000"/>
                </a:solidFill>
                <a:latin typeface="Arial" panose="020B0604020202020204" pitchFamily="34" charset="0"/>
              </a:rPr>
              <a:t>20-year LCOE Financial analysis</a:t>
            </a:r>
          </a:p>
          <a:p>
            <a:pPr lvl="1">
              <a:lnSpc>
                <a:spcPct val="150000"/>
              </a:lnSpc>
              <a:spcBef>
                <a:spcPct val="0"/>
              </a:spcBef>
              <a:spcAft>
                <a:spcPts val="300"/>
              </a:spcAft>
              <a:buSzPct val="120000"/>
              <a:buFont typeface="Courier New" panose="02070309020205020404" pitchFamily="49" charset="0"/>
              <a:buChar char="o"/>
            </a:pPr>
            <a:r>
              <a:rPr lang="en-US" altLang="zh-CN" sz="1600" dirty="0">
                <a:solidFill>
                  <a:srgbClr val="000000"/>
                </a:solidFill>
                <a:latin typeface="Arial" panose="020B0604020202020204" pitchFamily="34" charset="0"/>
              </a:rPr>
              <a:t>Benchmark comparison of pricing &amp; trends</a:t>
            </a:r>
          </a:p>
          <a:p>
            <a:pPr lvl="1">
              <a:lnSpc>
                <a:spcPct val="150000"/>
              </a:lnSpc>
              <a:spcBef>
                <a:spcPct val="0"/>
              </a:spcBef>
              <a:spcAft>
                <a:spcPts val="300"/>
              </a:spcAft>
              <a:buSzPct val="120000"/>
              <a:buFont typeface="Courier New" panose="02070309020205020404" pitchFamily="49" charset="0"/>
              <a:buChar char="o"/>
            </a:pPr>
            <a:r>
              <a:rPr lang="en-US" altLang="zh-CN" sz="1600" dirty="0">
                <a:solidFill>
                  <a:srgbClr val="000000"/>
                </a:solidFill>
                <a:latin typeface="Arial" panose="020B0604020202020204" pitchFamily="34" charset="0"/>
              </a:rPr>
              <a:t>Technical risk assessment</a:t>
            </a:r>
          </a:p>
          <a:p>
            <a:pPr lvl="1">
              <a:lnSpc>
                <a:spcPct val="150000"/>
              </a:lnSpc>
              <a:spcBef>
                <a:spcPct val="0"/>
              </a:spcBef>
              <a:spcAft>
                <a:spcPts val="300"/>
              </a:spcAft>
              <a:buSzPct val="120000"/>
              <a:buFont typeface="Courier New" panose="02070309020205020404" pitchFamily="49" charset="0"/>
              <a:buChar char="o"/>
            </a:pPr>
            <a:r>
              <a:rPr lang="en-US" altLang="zh-CN" sz="1600" dirty="0">
                <a:solidFill>
                  <a:srgbClr val="000000"/>
                </a:solidFill>
                <a:latin typeface="Arial" panose="020B0604020202020204" pitchFamily="34" charset="0"/>
              </a:rPr>
              <a:t>Site specification sheets for RFP</a:t>
            </a:r>
          </a:p>
        </p:txBody>
      </p:sp>
      <p:sp>
        <p:nvSpPr>
          <p:cNvPr id="50180" name="Slide Number Placeholder 5">
            <a:extLst>
              <a:ext uri="{FF2B5EF4-FFF2-40B4-BE49-F238E27FC236}">
                <a16:creationId xmlns:a16="http://schemas.microsoft.com/office/drawing/2014/main" id="{8D33F8E3-BFAE-4D2E-92B4-2371E3C13D87}"/>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B6674736-E3DF-40DA-AB26-7A6E0942D574}" type="slidenum">
              <a:rPr lang="en-US" altLang="en-US" sz="1200">
                <a:solidFill>
                  <a:srgbClr val="898989"/>
                </a:solidFill>
                <a:latin typeface="Arial" panose="020B0604020202020204" pitchFamily="34" charset="0"/>
              </a:rPr>
              <a:pPr algn="r" eaLnBrk="1" hangingPunct="1">
                <a:spcBef>
                  <a:spcPct val="0"/>
                </a:spcBef>
                <a:buFontTx/>
                <a:buNone/>
              </a:pPr>
              <a:t>29</a:t>
            </a:fld>
            <a:endParaRPr lang="en-US" altLang="en-US" sz="1200">
              <a:solidFill>
                <a:srgbClr val="898989"/>
              </a:solidFill>
              <a:latin typeface="Arial" panose="020B0604020202020204" pitchFamily="34" charset="0"/>
            </a:endParaRPr>
          </a:p>
        </p:txBody>
      </p:sp>
      <p:pic>
        <p:nvPicPr>
          <p:cNvPr id="50181" name="Picture 4">
            <a:extLst>
              <a:ext uri="{FF2B5EF4-FFF2-40B4-BE49-F238E27FC236}">
                <a16:creationId xmlns:a16="http://schemas.microsoft.com/office/drawing/2014/main" id="{BAC7090B-A230-4DF9-AE67-8DF992044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226" t="21005" r="16460" b="19785"/>
          <a:stretch>
            <a:fillRect/>
          </a:stretch>
        </p:blipFill>
        <p:spPr bwMode="auto">
          <a:xfrm>
            <a:off x="7161208" y="2189391"/>
            <a:ext cx="38862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0" i="0" u="none" strike="noStrike" cap="none">
                <a:solidFill>
                  <a:schemeClr val="accent1"/>
                </a:solidFill>
                <a:latin typeface="Arial"/>
                <a:ea typeface="Arial"/>
                <a:cs typeface="Arial"/>
                <a:sym typeface="Arial"/>
              </a:rPr>
              <a:t>About Strategic Energy Innovations (SEI)</a:t>
            </a:r>
            <a:endParaRPr sz="3200" b="0" i="0" u="none" strike="noStrike" cap="none">
              <a:solidFill>
                <a:schemeClr val="accent1"/>
              </a:solidFill>
              <a:latin typeface="Arial"/>
              <a:ea typeface="Arial"/>
              <a:cs typeface="Arial"/>
              <a:sym typeface="Arial"/>
            </a:endParaRPr>
          </a:p>
        </p:txBody>
      </p:sp>
      <p:sp>
        <p:nvSpPr>
          <p:cNvPr id="157" name="Google Shape;157;p17"/>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3</a:t>
            </a:fld>
            <a:endParaRPr sz="800" b="0" i="0" u="none" strike="noStrike" cap="none">
              <a:solidFill>
                <a:schemeClr val="lt1"/>
              </a:solidFill>
              <a:latin typeface="Arial"/>
              <a:ea typeface="Arial"/>
              <a:cs typeface="Arial"/>
              <a:sym typeface="Arial"/>
            </a:endParaRPr>
          </a:p>
        </p:txBody>
      </p:sp>
      <p:pic>
        <p:nvPicPr>
          <p:cNvPr id="159" name="Google Shape;159;p17"/>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160" name="Google Shape;160;p17"/>
          <p:cNvPicPr preferRelativeResize="0"/>
          <p:nvPr/>
        </p:nvPicPr>
        <p:blipFill rotWithShape="1">
          <a:blip r:embed="rId4">
            <a:alphaModFix/>
          </a:blip>
          <a:srcRect/>
          <a:stretch/>
        </p:blipFill>
        <p:spPr>
          <a:xfrm>
            <a:off x="8609012" y="5867400"/>
            <a:ext cx="2505205" cy="457200"/>
          </a:xfrm>
          <a:prstGeom prst="rect">
            <a:avLst/>
          </a:prstGeom>
          <a:noFill/>
          <a:ln>
            <a:noFill/>
          </a:ln>
        </p:spPr>
      </p:pic>
      <p:sp>
        <p:nvSpPr>
          <p:cNvPr id="161" name="Google Shape;161;p17"/>
          <p:cNvSpPr/>
          <p:nvPr/>
        </p:nvSpPr>
        <p:spPr>
          <a:xfrm>
            <a:off x="1522876" y="1712416"/>
            <a:ext cx="9143536" cy="41549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rgbClr val="000000"/>
                </a:solidFill>
                <a:latin typeface="Arial"/>
                <a:ea typeface="Arial"/>
                <a:cs typeface="Arial"/>
                <a:sym typeface="Arial"/>
              </a:rPr>
              <a:t>Strategic Energy Innovations </a:t>
            </a:r>
            <a:r>
              <a:rPr lang="en-US" sz="1800"/>
              <a:t>inspires &amp; empowers to advance solutions for a healthy, thriving planet.</a:t>
            </a:r>
            <a:endParaRPr/>
          </a:p>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p>
            <a:pPr marL="400050" marR="0" lvl="1" indent="0" algn="l" rtl="0">
              <a:spcBef>
                <a:spcPts val="0"/>
              </a:spcBef>
              <a:spcAft>
                <a:spcPts val="0"/>
              </a:spcAft>
              <a:buNone/>
            </a:pPr>
            <a:r>
              <a:rPr lang="en-US" sz="1800" b="0" i="1" u="none" strike="noStrike" cap="none">
                <a:solidFill>
                  <a:srgbClr val="525B13"/>
                </a:solidFill>
                <a:latin typeface="Arial"/>
                <a:ea typeface="Arial"/>
                <a:cs typeface="Arial"/>
                <a:sym typeface="Arial"/>
              </a:rPr>
              <a:t>Committed to empowering under-served markets</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Schools, colleges, and universities</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Local governments</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Small and rural communities</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Affordable housing providers and residents</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Small businesses</a:t>
            </a:r>
            <a:endParaRPr/>
          </a:p>
          <a:p>
            <a:pPr marL="400050" marR="0" lvl="1" indent="0" algn="l" rtl="0">
              <a:spcBef>
                <a:spcPts val="600"/>
              </a:spcBef>
              <a:spcAft>
                <a:spcPts val="0"/>
              </a:spcAft>
              <a:buNone/>
            </a:pPr>
            <a:endParaRPr sz="1800" b="0" i="0" u="none" strike="noStrike" cap="none">
              <a:solidFill>
                <a:srgbClr val="000000"/>
              </a:solidFill>
              <a:latin typeface="Arial"/>
              <a:ea typeface="Arial"/>
              <a:cs typeface="Arial"/>
              <a:sym typeface="Arial"/>
            </a:endParaRPr>
          </a:p>
          <a:p>
            <a:pPr marL="400050" marR="0" lvl="1" indent="0" algn="l" rtl="0">
              <a:spcBef>
                <a:spcPts val="0"/>
              </a:spcBef>
              <a:spcAft>
                <a:spcPts val="0"/>
              </a:spcAft>
              <a:buNone/>
            </a:pPr>
            <a:r>
              <a:rPr lang="en-US" sz="1800" b="0" i="0" u="none" strike="noStrike" cap="none">
                <a:solidFill>
                  <a:srgbClr val="525B13"/>
                </a:solidFill>
                <a:latin typeface="Arial"/>
                <a:ea typeface="Arial"/>
                <a:cs typeface="Arial"/>
                <a:sym typeface="Arial"/>
              </a:rPr>
              <a:t> …</a:t>
            </a:r>
            <a:r>
              <a:rPr lang="en-US" sz="1800" b="0" i="1" u="none" strike="noStrike" cap="none">
                <a:solidFill>
                  <a:srgbClr val="525B13"/>
                </a:solidFill>
                <a:latin typeface="Arial"/>
                <a:ea typeface="Arial"/>
                <a:cs typeface="Arial"/>
                <a:sym typeface="Arial"/>
              </a:rPr>
              <a:t>to embrace a climate-friendly future through green building, clean energy, resource efficiency and support of a local and qualified green workforce.</a:t>
            </a:r>
            <a:endParaRPr sz="1800" b="0" i="0" u="none" strike="noStrike" cap="none">
              <a:solidFill>
                <a:srgbClr val="525B13"/>
              </a:solidFill>
              <a:latin typeface="Arial"/>
              <a:ea typeface="Arial"/>
              <a:cs typeface="Arial"/>
              <a:sym typeface="Arial"/>
            </a:endParaRPr>
          </a:p>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162" name="Google Shape;162;p17"/>
          <p:cNvPicPr preferRelativeResize="0"/>
          <p:nvPr/>
        </p:nvPicPr>
        <p:blipFill rotWithShape="1">
          <a:blip r:embed="rId5">
            <a:alphaModFix/>
          </a:blip>
          <a:srcRect/>
          <a:stretch/>
        </p:blipFill>
        <p:spPr>
          <a:xfrm>
            <a:off x="9008575" y="2657475"/>
            <a:ext cx="1443038" cy="1543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a:extLst>
              <a:ext uri="{FF2B5EF4-FFF2-40B4-BE49-F238E27FC236}">
                <a16:creationId xmlns:a16="http://schemas.microsoft.com/office/drawing/2014/main" id="{56BE39E0-A7D9-4D6E-811E-1735F2C5E4C2}"/>
              </a:ext>
            </a:extLst>
          </p:cNvPr>
          <p:cNvSpPr>
            <a:spLocks noGrp="1"/>
          </p:cNvSpPr>
          <p:nvPr>
            <p:ph type="title"/>
          </p:nvPr>
        </p:nvSpPr>
        <p:spPr>
          <a:xfrm>
            <a:off x="738640" y="571500"/>
            <a:ext cx="8229600" cy="533400"/>
          </a:xfrm>
        </p:spPr>
        <p:txBody>
          <a:bodyPr/>
          <a:lstStyle/>
          <a:p>
            <a:pPr eaLnBrk="1" hangingPunct="1"/>
            <a:r>
              <a:rPr lang="fr-CA" altLang="en-US" sz="2800" dirty="0"/>
              <a:t>Design </a:t>
            </a:r>
            <a:r>
              <a:rPr lang="fr-CA" altLang="en-US" sz="2800" dirty="0" err="1"/>
              <a:t>Considerations</a:t>
            </a:r>
            <a:r>
              <a:rPr lang="fr-CA" altLang="en-US" sz="2800" dirty="0"/>
              <a:t>: </a:t>
            </a:r>
            <a:r>
              <a:rPr lang="fr-CA" altLang="en-US" sz="2800" dirty="0" err="1"/>
              <a:t>Rooftop</a:t>
            </a:r>
            <a:endParaRPr lang="fr-CA" altLang="en-US" sz="2800" dirty="0"/>
          </a:p>
        </p:txBody>
      </p:sp>
      <p:sp>
        <p:nvSpPr>
          <p:cNvPr id="3" name="Espace réservé du contenu 2">
            <a:extLst>
              <a:ext uri="{FF2B5EF4-FFF2-40B4-BE49-F238E27FC236}">
                <a16:creationId xmlns:a16="http://schemas.microsoft.com/office/drawing/2014/main" id="{AD2A1CF1-40AD-4EB9-8958-260FDA75B3B5}"/>
              </a:ext>
            </a:extLst>
          </p:cNvPr>
          <p:cNvSpPr>
            <a:spLocks noGrp="1"/>
          </p:cNvSpPr>
          <p:nvPr>
            <p:ph idx="1"/>
          </p:nvPr>
        </p:nvSpPr>
        <p:spPr>
          <a:xfrm>
            <a:off x="522514" y="1447800"/>
            <a:ext cx="10820400" cy="4572000"/>
          </a:xfrm>
        </p:spPr>
        <p:txBody>
          <a:bodyPr rtlCol="0">
            <a:noAutofit/>
          </a:bodyPr>
          <a:lstStyle/>
          <a:p>
            <a:pPr>
              <a:lnSpc>
                <a:spcPct val="100000"/>
              </a:lnSpc>
              <a:buFont typeface="Arial" charset="0"/>
              <a:buNone/>
              <a:defRPr/>
            </a:pPr>
            <a:r>
              <a:rPr lang="en-US" sz="1800" u="sng" dirty="0">
                <a:ea typeface="ＭＳ Ｐゴシック" charset="0"/>
              </a:rPr>
              <a:t>Considerations: </a:t>
            </a:r>
            <a:r>
              <a:rPr lang="en-US" sz="1800" dirty="0">
                <a:ea typeface="ＭＳ Ｐゴシック" charset="0"/>
              </a:rPr>
              <a:t>				</a:t>
            </a:r>
            <a:r>
              <a:rPr lang="en-US" sz="1800" u="sng" dirty="0">
                <a:ea typeface="ＭＳ Ｐゴシック" charset="0"/>
              </a:rPr>
              <a:t>Opportunities and Constraints:</a:t>
            </a:r>
          </a:p>
          <a:p>
            <a:pPr marL="342900" indent="-342900" eaLnBrk="0" fontAlgn="base" hangingPunct="0">
              <a:lnSpc>
                <a:spcPct val="100000"/>
              </a:lnSpc>
              <a:spcBef>
                <a:spcPct val="20000"/>
              </a:spcBef>
              <a:spcAft>
                <a:spcPct val="0"/>
              </a:spcAft>
              <a:buFont typeface="Arial" charset="0"/>
              <a:buChar char="•"/>
              <a:defRPr/>
            </a:pPr>
            <a:r>
              <a:rPr lang="en-US" sz="1600" kern="1200" dirty="0">
                <a:solidFill>
                  <a:schemeClr val="tx1"/>
                </a:solidFill>
                <a:latin typeface="+mn-lt"/>
                <a:ea typeface="ＭＳ Ｐゴシック" charset="0"/>
              </a:rPr>
              <a:t>Building structural capacity		Weight loading; wind loading; seismic	</a:t>
            </a:r>
          </a:p>
          <a:p>
            <a:pPr marL="342900" indent="-342900" eaLnBrk="0" fontAlgn="base" hangingPunct="0">
              <a:lnSpc>
                <a:spcPct val="100000"/>
              </a:lnSpc>
              <a:spcBef>
                <a:spcPct val="20000"/>
              </a:spcBef>
              <a:spcAft>
                <a:spcPct val="0"/>
              </a:spcAft>
              <a:buFont typeface="Arial" charset="0"/>
              <a:buChar char="•"/>
              <a:defRPr/>
            </a:pPr>
            <a:r>
              <a:rPr lang="en-US" sz="1600" kern="1200" dirty="0">
                <a:solidFill>
                  <a:schemeClr val="tx1"/>
                </a:solidFill>
                <a:latin typeface="+mn-lt"/>
                <a:ea typeface="ＭＳ Ｐゴシック" charset="0"/>
              </a:rPr>
              <a:t>Site-use planning			Move or stop operations; re-purpose</a:t>
            </a:r>
          </a:p>
          <a:p>
            <a:pPr marL="342900" indent="-342900" eaLnBrk="0" fontAlgn="base" hangingPunct="0">
              <a:lnSpc>
                <a:spcPct val="100000"/>
              </a:lnSpc>
              <a:spcBef>
                <a:spcPct val="20000"/>
              </a:spcBef>
              <a:spcAft>
                <a:spcPct val="0"/>
              </a:spcAft>
              <a:buFont typeface="Arial" charset="0"/>
              <a:buChar char="•"/>
              <a:defRPr/>
            </a:pPr>
            <a:r>
              <a:rPr lang="en-US" sz="1600" kern="1200" dirty="0">
                <a:solidFill>
                  <a:schemeClr val="tx1"/>
                </a:solidFill>
                <a:latin typeface="+mn-lt"/>
                <a:ea typeface="ＭＳ Ｐゴシック" charset="0"/>
              </a:rPr>
              <a:t>Parcel ownership			Lease term? Usable? Able to interconnect?</a:t>
            </a:r>
          </a:p>
          <a:p>
            <a:pPr marL="342900" indent="-342900" eaLnBrk="0" fontAlgn="base" hangingPunct="0">
              <a:lnSpc>
                <a:spcPct val="100000"/>
              </a:lnSpc>
              <a:spcBef>
                <a:spcPct val="20000"/>
              </a:spcBef>
              <a:spcAft>
                <a:spcPct val="0"/>
              </a:spcAft>
              <a:buFont typeface="Arial" charset="0"/>
              <a:buChar char="•"/>
              <a:defRPr/>
            </a:pPr>
            <a:r>
              <a:rPr lang="en-US" sz="1600" kern="1200" dirty="0">
                <a:solidFill>
                  <a:schemeClr val="tx1"/>
                </a:solidFill>
                <a:latin typeface="+mn-lt"/>
                <a:ea typeface="ＭＳ Ｐゴシック" charset="0"/>
              </a:rPr>
              <a:t>Building orientation			South-facing = good; north = not so good</a:t>
            </a:r>
          </a:p>
          <a:p>
            <a:pPr marL="342900" indent="-342900" eaLnBrk="0" fontAlgn="base" hangingPunct="0">
              <a:lnSpc>
                <a:spcPct val="100000"/>
              </a:lnSpc>
              <a:spcBef>
                <a:spcPct val="20000"/>
              </a:spcBef>
              <a:spcAft>
                <a:spcPct val="0"/>
              </a:spcAft>
              <a:buFont typeface="Arial" charset="0"/>
              <a:buChar char="•"/>
              <a:defRPr/>
            </a:pPr>
            <a:r>
              <a:rPr lang="en-US" sz="1600" kern="1200" dirty="0">
                <a:solidFill>
                  <a:schemeClr val="tx1"/>
                </a:solidFill>
                <a:latin typeface="+mn-lt"/>
                <a:ea typeface="ＭＳ Ｐゴシック" charset="0"/>
              </a:rPr>
              <a:t>Shading from trees, buildings, power lines	Shade kills solar production</a:t>
            </a:r>
          </a:p>
          <a:p>
            <a:pPr marL="342900" indent="-342900" eaLnBrk="0" fontAlgn="base" hangingPunct="0">
              <a:lnSpc>
                <a:spcPct val="100000"/>
              </a:lnSpc>
              <a:spcBef>
                <a:spcPct val="20000"/>
              </a:spcBef>
              <a:spcAft>
                <a:spcPct val="0"/>
              </a:spcAft>
              <a:buFont typeface="Arial" charset="0"/>
              <a:buChar char="•"/>
              <a:defRPr/>
            </a:pPr>
            <a:r>
              <a:rPr lang="en-US" sz="1600" kern="1200" dirty="0">
                <a:solidFill>
                  <a:schemeClr val="tx1"/>
                </a:solidFill>
                <a:latin typeface="+mn-lt"/>
                <a:ea typeface="ＭＳ Ｐゴシック" charset="0"/>
              </a:rPr>
              <a:t>Accessibility				Expense of construction; operational impact</a:t>
            </a:r>
          </a:p>
          <a:p>
            <a:pPr marL="342900" indent="-342900" eaLnBrk="0" fontAlgn="base" hangingPunct="0">
              <a:lnSpc>
                <a:spcPct val="100000"/>
              </a:lnSpc>
              <a:spcBef>
                <a:spcPct val="20000"/>
              </a:spcBef>
              <a:spcAft>
                <a:spcPct val="0"/>
              </a:spcAft>
              <a:buFont typeface="Arial" charset="0"/>
              <a:buChar char="•"/>
              <a:defRPr/>
            </a:pPr>
            <a:r>
              <a:rPr lang="en-US" sz="1600" kern="1200" dirty="0">
                <a:solidFill>
                  <a:schemeClr val="tx1"/>
                </a:solidFill>
                <a:latin typeface="+mn-lt"/>
                <a:ea typeface="ＭＳ Ｐゴシック" charset="0"/>
              </a:rPr>
              <a:t>Roof type				Penetrations or ballasted; re-sealing</a:t>
            </a:r>
          </a:p>
          <a:p>
            <a:pPr marL="342900" indent="-342900" eaLnBrk="0" fontAlgn="base" hangingPunct="0">
              <a:lnSpc>
                <a:spcPct val="100000"/>
              </a:lnSpc>
              <a:spcBef>
                <a:spcPct val="20000"/>
              </a:spcBef>
              <a:spcAft>
                <a:spcPct val="0"/>
              </a:spcAft>
              <a:buFont typeface="Arial" charset="0"/>
              <a:buChar char="•"/>
              <a:defRPr/>
            </a:pPr>
            <a:r>
              <a:rPr lang="en-US" sz="1600" kern="1200" dirty="0">
                <a:solidFill>
                  <a:schemeClr val="tx1"/>
                </a:solidFill>
                <a:latin typeface="+mn-lt"/>
                <a:ea typeface="ＭＳ Ｐゴシック" charset="0"/>
              </a:rPr>
              <a:t>Rafter spacing and type			Weight loading; anchor point locations</a:t>
            </a:r>
          </a:p>
          <a:p>
            <a:pPr marL="342900" indent="-342900" eaLnBrk="0" fontAlgn="base" hangingPunct="0">
              <a:lnSpc>
                <a:spcPct val="100000"/>
              </a:lnSpc>
              <a:spcBef>
                <a:spcPct val="20000"/>
              </a:spcBef>
              <a:spcAft>
                <a:spcPct val="0"/>
              </a:spcAft>
              <a:buFont typeface="Arial" charset="0"/>
              <a:buChar char="•"/>
              <a:defRPr/>
            </a:pPr>
            <a:r>
              <a:rPr lang="en-US" sz="1600" kern="1200" dirty="0">
                <a:solidFill>
                  <a:schemeClr val="tx1"/>
                </a:solidFill>
                <a:latin typeface="+mn-lt"/>
                <a:ea typeface="ＭＳ Ｐゴシック" charset="0"/>
              </a:rPr>
              <a:t>HVAC or other rooftop obstacles		Parapets? Required </a:t>
            </a:r>
            <a:r>
              <a:rPr lang="en-US" sz="1600" kern="1200" dirty="0" err="1">
                <a:solidFill>
                  <a:schemeClr val="tx1"/>
                </a:solidFill>
                <a:latin typeface="+mn-lt"/>
                <a:ea typeface="ＭＳ Ｐゴシック" charset="0"/>
              </a:rPr>
              <a:t>walkpads</a:t>
            </a:r>
            <a:r>
              <a:rPr lang="en-US" sz="1600" kern="1200" dirty="0">
                <a:solidFill>
                  <a:schemeClr val="tx1"/>
                </a:solidFill>
                <a:latin typeface="+mn-lt"/>
                <a:ea typeface="ＭＳ Ｐゴシック" charset="0"/>
              </a:rPr>
              <a:t>?</a:t>
            </a:r>
          </a:p>
          <a:p>
            <a:pPr marL="342900" indent="-342900" eaLnBrk="0" fontAlgn="base" hangingPunct="0">
              <a:lnSpc>
                <a:spcPct val="100000"/>
              </a:lnSpc>
              <a:spcBef>
                <a:spcPct val="20000"/>
              </a:spcBef>
              <a:spcAft>
                <a:spcPct val="0"/>
              </a:spcAft>
              <a:buFont typeface="Arial" charset="0"/>
              <a:buChar char="•"/>
              <a:defRPr/>
            </a:pPr>
            <a:r>
              <a:rPr lang="en-US" sz="1600" kern="1200" dirty="0">
                <a:solidFill>
                  <a:schemeClr val="tx1"/>
                </a:solidFill>
                <a:latin typeface="+mn-lt"/>
                <a:ea typeface="ＭＳ Ｐゴシック" charset="0"/>
              </a:rPr>
              <a:t>Location of interconnection points		Electrical, data</a:t>
            </a:r>
          </a:p>
          <a:p>
            <a:pPr marL="342900" indent="-342900" eaLnBrk="0" fontAlgn="base" hangingPunct="0">
              <a:lnSpc>
                <a:spcPct val="100000"/>
              </a:lnSpc>
              <a:spcBef>
                <a:spcPct val="20000"/>
              </a:spcBef>
              <a:spcAft>
                <a:spcPct val="0"/>
              </a:spcAft>
              <a:buFont typeface="Arial" charset="0"/>
              <a:buChar char="•"/>
              <a:defRPr/>
            </a:pPr>
            <a:r>
              <a:rPr lang="en-US" sz="1600" kern="1200" dirty="0">
                <a:solidFill>
                  <a:schemeClr val="tx1"/>
                </a:solidFill>
                <a:latin typeface="+mn-lt"/>
                <a:ea typeface="ＭＳ Ｐゴシック" charset="0"/>
              </a:rPr>
              <a:t>Damage or theft hazards			Baseball fields? Copper swap meet?</a:t>
            </a:r>
          </a:p>
          <a:p>
            <a:pPr marL="342900" indent="-342900" eaLnBrk="0" fontAlgn="base" hangingPunct="0">
              <a:lnSpc>
                <a:spcPct val="100000"/>
              </a:lnSpc>
              <a:spcBef>
                <a:spcPct val="20000"/>
              </a:spcBef>
              <a:spcAft>
                <a:spcPct val="0"/>
              </a:spcAft>
              <a:buFont typeface="Arial" charset="0"/>
              <a:buChar char="•"/>
              <a:defRPr/>
            </a:pPr>
            <a:endParaRPr lang="en-US" sz="1600" kern="1200" dirty="0">
              <a:solidFill>
                <a:schemeClr val="tx1"/>
              </a:solidFill>
              <a:latin typeface="+mn-lt"/>
              <a:ea typeface="ＭＳ Ｐゴシック" charset="0"/>
            </a:endParaRPr>
          </a:p>
          <a:p>
            <a:pPr>
              <a:lnSpc>
                <a:spcPct val="100000"/>
              </a:lnSpc>
              <a:buFont typeface="Arial" charset="0"/>
              <a:buNone/>
              <a:defRPr/>
            </a:pPr>
            <a:r>
              <a:rPr lang="en-US" sz="1800" dirty="0">
                <a:ea typeface="ＭＳ Ｐゴシック" charset="0"/>
              </a:rPr>
              <a:t>Benefits: Use of available otherwise unused space; CEQA exempt; often hidden from view; more economical; close to interconnection point; typically more secure areas.</a:t>
            </a:r>
          </a:p>
          <a:p>
            <a:pPr>
              <a:lnSpc>
                <a:spcPct val="100000"/>
              </a:lnSpc>
              <a:buFont typeface="Arial" charset="0"/>
              <a:buNone/>
              <a:defRPr/>
            </a:pPr>
            <a:endParaRPr lang="en-US" sz="1800" dirty="0">
              <a:ea typeface="ＭＳ Ｐゴシック" charset="0"/>
            </a:endParaRPr>
          </a:p>
          <a:p>
            <a:pPr lvl="1">
              <a:lnSpc>
                <a:spcPct val="100000"/>
              </a:lnSpc>
              <a:buFont typeface="Arial" charset="0"/>
              <a:buChar char="–"/>
              <a:defRPr/>
            </a:pPr>
            <a:endParaRPr lang="en-US" sz="1600" dirty="0">
              <a:ea typeface="ＭＳ Ｐゴシック" charset="0"/>
            </a:endParaRPr>
          </a:p>
          <a:p>
            <a:pPr lvl="1">
              <a:lnSpc>
                <a:spcPct val="100000"/>
              </a:lnSpc>
              <a:buFont typeface="Arial" charset="0"/>
              <a:buChar char="–"/>
              <a:defRPr/>
            </a:pPr>
            <a:endParaRPr lang="en-US" sz="1600" dirty="0">
              <a:ea typeface="ＭＳ Ｐゴシック" charset="0"/>
            </a:endParaRPr>
          </a:p>
          <a:p>
            <a:pPr lvl="1">
              <a:lnSpc>
                <a:spcPct val="100000"/>
              </a:lnSpc>
              <a:buFont typeface="Arial" charset="0"/>
              <a:buChar char="–"/>
              <a:defRPr/>
            </a:pPr>
            <a:endParaRPr lang="en-US" sz="1600" dirty="0">
              <a:ea typeface="ＭＳ Ｐゴシック" charset="0"/>
            </a:endParaRPr>
          </a:p>
          <a:p>
            <a:pPr>
              <a:lnSpc>
                <a:spcPct val="100000"/>
              </a:lnSpc>
              <a:buFont typeface="Arial" charset="0"/>
              <a:buChar char="•"/>
              <a:defRPr/>
            </a:pPr>
            <a:endParaRPr lang="fr-CA" sz="1800" dirty="0">
              <a:solidFill>
                <a:schemeClr val="tx1">
                  <a:lumMod val="75000"/>
                  <a:lumOff val="25000"/>
                </a:schemeClr>
              </a:solidFill>
              <a:ea typeface="ＭＳ Ｐゴシック" charset="0"/>
            </a:endParaRPr>
          </a:p>
        </p:txBody>
      </p:sp>
      <p:sp>
        <p:nvSpPr>
          <p:cNvPr id="51204" name="Slide Number Placeholder 5">
            <a:extLst>
              <a:ext uri="{FF2B5EF4-FFF2-40B4-BE49-F238E27FC236}">
                <a16:creationId xmlns:a16="http://schemas.microsoft.com/office/drawing/2014/main" id="{CDDB0FF3-9C6E-446B-B538-BCEE232C62B3}"/>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5D0243FC-F64D-4DF1-93B0-FD68406562C8}" type="slidenum">
              <a:rPr lang="en-US" altLang="en-US" sz="1200">
                <a:solidFill>
                  <a:srgbClr val="898989"/>
                </a:solidFill>
                <a:latin typeface="Arial" panose="020B0604020202020204" pitchFamily="34" charset="0"/>
              </a:rPr>
              <a:pPr algn="r" eaLnBrk="1" hangingPunct="1">
                <a:spcBef>
                  <a:spcPct val="0"/>
                </a:spcBef>
                <a:buFontTx/>
                <a:buNone/>
              </a:pPr>
              <a:t>30</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a:extLst>
              <a:ext uri="{FF2B5EF4-FFF2-40B4-BE49-F238E27FC236}">
                <a16:creationId xmlns:a16="http://schemas.microsoft.com/office/drawing/2014/main" id="{624676DB-AB2C-45CE-9C90-9CB7CC0B3FE8}"/>
              </a:ext>
            </a:extLst>
          </p:cNvPr>
          <p:cNvSpPr>
            <a:spLocks noGrp="1"/>
          </p:cNvSpPr>
          <p:nvPr>
            <p:ph type="title"/>
          </p:nvPr>
        </p:nvSpPr>
        <p:spPr>
          <a:xfrm>
            <a:off x="891041" y="674912"/>
            <a:ext cx="8229600" cy="380999"/>
          </a:xfrm>
        </p:spPr>
        <p:txBody>
          <a:bodyPr/>
          <a:lstStyle/>
          <a:p>
            <a:pPr eaLnBrk="1" hangingPunct="1"/>
            <a:r>
              <a:rPr lang="fr-CA" altLang="en-US" sz="2800" dirty="0"/>
              <a:t>Design </a:t>
            </a:r>
            <a:r>
              <a:rPr lang="fr-CA" altLang="en-US" sz="2800" dirty="0" err="1"/>
              <a:t>Considerations</a:t>
            </a:r>
            <a:r>
              <a:rPr lang="fr-CA" altLang="en-US" sz="2800" dirty="0"/>
              <a:t>: Carports</a:t>
            </a:r>
          </a:p>
        </p:txBody>
      </p:sp>
      <p:sp>
        <p:nvSpPr>
          <p:cNvPr id="53251" name="Espace réservé du contenu 2">
            <a:extLst>
              <a:ext uri="{FF2B5EF4-FFF2-40B4-BE49-F238E27FC236}">
                <a16:creationId xmlns:a16="http://schemas.microsoft.com/office/drawing/2014/main" id="{D7133295-D94F-46E7-8D53-F948B3430A52}"/>
              </a:ext>
            </a:extLst>
          </p:cNvPr>
          <p:cNvSpPr>
            <a:spLocks noGrp="1"/>
          </p:cNvSpPr>
          <p:nvPr>
            <p:ph idx="1"/>
          </p:nvPr>
        </p:nvSpPr>
        <p:spPr>
          <a:xfrm>
            <a:off x="1348235" y="1317171"/>
            <a:ext cx="9546771" cy="4419600"/>
          </a:xfrm>
        </p:spPr>
        <p:txBody>
          <a:bodyPr/>
          <a:lstStyle/>
          <a:p>
            <a:pPr>
              <a:buFont typeface="Arial" panose="020B0604020202020204" pitchFamily="34" charset="0"/>
              <a:buNone/>
            </a:pPr>
            <a:r>
              <a:rPr lang="en-US" altLang="en-US" sz="1800" u="sng" dirty="0"/>
              <a:t>Considerations: </a:t>
            </a:r>
            <a:r>
              <a:rPr lang="en-US" altLang="en-US" sz="1800" dirty="0"/>
              <a:t>				</a:t>
            </a:r>
            <a:r>
              <a:rPr lang="en-US" altLang="en-US" sz="1800" u="sng" dirty="0"/>
              <a:t>Opportunities and Constraints:</a:t>
            </a:r>
            <a:r>
              <a:rPr lang="en-US" altLang="en-US" sz="1600" dirty="0"/>
              <a:t>	</a:t>
            </a:r>
          </a:p>
          <a:p>
            <a:pPr marL="342900" indent="-342900" eaLnBrk="0" fontAlgn="base" hangingPunct="0">
              <a:spcBef>
                <a:spcPct val="20000"/>
              </a:spcBef>
              <a:spcAft>
                <a:spcPct val="0"/>
              </a:spcAft>
              <a:buFont typeface="Arial" charset="0"/>
              <a:buChar char="•"/>
              <a:defRPr/>
            </a:pPr>
            <a:r>
              <a:rPr lang="en-US" altLang="en-US" sz="1600" kern="1200" dirty="0">
                <a:solidFill>
                  <a:schemeClr val="tx1"/>
                </a:solidFill>
                <a:latin typeface="+mn-lt"/>
                <a:ea typeface="ＭＳ Ｐゴシック" charset="0"/>
              </a:rPr>
              <a:t>Site-use planning			Move or stop operations; re-purpose</a:t>
            </a:r>
          </a:p>
          <a:p>
            <a:pPr marL="342900" indent="-342900" eaLnBrk="0" fontAlgn="base" hangingPunct="0">
              <a:spcBef>
                <a:spcPct val="20000"/>
              </a:spcBef>
              <a:spcAft>
                <a:spcPct val="0"/>
              </a:spcAft>
              <a:buFont typeface="Arial" charset="0"/>
              <a:buChar char="•"/>
              <a:defRPr/>
            </a:pPr>
            <a:r>
              <a:rPr lang="en-US" altLang="en-US" sz="1600" kern="1200" dirty="0">
                <a:solidFill>
                  <a:schemeClr val="tx1"/>
                </a:solidFill>
                <a:latin typeface="+mn-lt"/>
                <a:ea typeface="ＭＳ Ｐゴシック" charset="0"/>
              </a:rPr>
              <a:t>Parcel ownership			Usable? Able to interconnect?</a:t>
            </a:r>
          </a:p>
          <a:p>
            <a:pPr marL="342900" indent="-342900" eaLnBrk="0" fontAlgn="base" hangingPunct="0">
              <a:spcBef>
                <a:spcPct val="20000"/>
              </a:spcBef>
              <a:spcAft>
                <a:spcPct val="0"/>
              </a:spcAft>
              <a:buFont typeface="Arial" charset="0"/>
              <a:buChar char="•"/>
              <a:defRPr/>
            </a:pPr>
            <a:r>
              <a:rPr lang="en-US" altLang="en-US" sz="1600" kern="1200" dirty="0">
                <a:solidFill>
                  <a:schemeClr val="tx1"/>
                </a:solidFill>
                <a:latin typeface="+mn-lt"/>
                <a:ea typeface="ＭＳ Ｐゴシック" charset="0"/>
              </a:rPr>
              <a:t>Parking lot orientation			South-facing = good; north = not so good</a:t>
            </a:r>
          </a:p>
          <a:p>
            <a:pPr marL="342900" indent="-342900" eaLnBrk="0" fontAlgn="base" hangingPunct="0">
              <a:spcBef>
                <a:spcPct val="20000"/>
              </a:spcBef>
              <a:spcAft>
                <a:spcPct val="0"/>
              </a:spcAft>
              <a:buFont typeface="Arial" charset="0"/>
              <a:buChar char="•"/>
              <a:defRPr/>
            </a:pPr>
            <a:r>
              <a:rPr lang="en-US" altLang="en-US" sz="1600" kern="1200" dirty="0">
                <a:solidFill>
                  <a:schemeClr val="tx1"/>
                </a:solidFill>
                <a:latin typeface="+mn-lt"/>
                <a:ea typeface="ＭＳ Ｐゴシック" charset="0"/>
              </a:rPr>
              <a:t>Snow load				Weight, clearance, clearing</a:t>
            </a:r>
          </a:p>
          <a:p>
            <a:pPr marL="342900" indent="-342900" eaLnBrk="0" fontAlgn="base" hangingPunct="0">
              <a:spcBef>
                <a:spcPct val="20000"/>
              </a:spcBef>
              <a:spcAft>
                <a:spcPct val="0"/>
              </a:spcAft>
              <a:buFont typeface="Arial" charset="0"/>
              <a:buChar char="•"/>
              <a:defRPr/>
            </a:pPr>
            <a:r>
              <a:rPr lang="en-US" altLang="en-US" sz="1600" kern="1200" dirty="0">
                <a:solidFill>
                  <a:schemeClr val="tx1"/>
                </a:solidFill>
                <a:latin typeface="+mn-lt"/>
                <a:ea typeface="ＭＳ Ｐゴシック" charset="0"/>
              </a:rPr>
              <a:t>Shading from trees, buildings, power lines	Shade kills solar production</a:t>
            </a:r>
          </a:p>
          <a:p>
            <a:pPr marL="342900" indent="-342900" eaLnBrk="0" fontAlgn="base" hangingPunct="0">
              <a:spcBef>
                <a:spcPct val="20000"/>
              </a:spcBef>
              <a:spcAft>
                <a:spcPct val="0"/>
              </a:spcAft>
              <a:buFont typeface="Arial" charset="0"/>
              <a:buChar char="•"/>
              <a:defRPr/>
            </a:pPr>
            <a:r>
              <a:rPr lang="en-US" altLang="en-US" sz="1600" kern="1200" dirty="0">
                <a:solidFill>
                  <a:schemeClr val="tx1"/>
                </a:solidFill>
                <a:latin typeface="+mn-lt"/>
                <a:ea typeface="ＭＳ Ｐゴシック" charset="0"/>
              </a:rPr>
              <a:t>Accessibility				Vehicle heights; operational impact</a:t>
            </a:r>
          </a:p>
          <a:p>
            <a:pPr marL="342900" indent="-342900" eaLnBrk="0" fontAlgn="base" hangingPunct="0">
              <a:spcBef>
                <a:spcPct val="20000"/>
              </a:spcBef>
              <a:spcAft>
                <a:spcPct val="0"/>
              </a:spcAft>
              <a:buFont typeface="Arial" charset="0"/>
              <a:buChar char="•"/>
              <a:defRPr/>
            </a:pPr>
            <a:r>
              <a:rPr lang="en-US" altLang="en-US" sz="1600" kern="1200" dirty="0">
                <a:solidFill>
                  <a:schemeClr val="tx1"/>
                </a:solidFill>
                <a:latin typeface="+mn-lt"/>
                <a:ea typeface="ＭＳ Ｐゴシック" charset="0"/>
              </a:rPr>
              <a:t>Soils report				Water table; rock</a:t>
            </a:r>
          </a:p>
          <a:p>
            <a:pPr marL="342900" indent="-342900" eaLnBrk="0" fontAlgn="base" hangingPunct="0">
              <a:spcBef>
                <a:spcPct val="20000"/>
              </a:spcBef>
              <a:spcAft>
                <a:spcPct val="0"/>
              </a:spcAft>
              <a:buFont typeface="Arial" charset="0"/>
              <a:buChar char="•"/>
              <a:defRPr/>
            </a:pPr>
            <a:r>
              <a:rPr lang="en-US" altLang="en-US" sz="1600" kern="1200" dirty="0">
                <a:solidFill>
                  <a:schemeClr val="tx1"/>
                </a:solidFill>
                <a:latin typeface="+mn-lt"/>
                <a:ea typeface="ＭＳ Ｐゴシック" charset="0"/>
              </a:rPr>
              <a:t>Obstacles				Trees; light poles; grass/bio-swales; utility lines</a:t>
            </a:r>
          </a:p>
          <a:p>
            <a:pPr marL="342900" indent="-342900" eaLnBrk="0" fontAlgn="base" hangingPunct="0">
              <a:spcBef>
                <a:spcPct val="20000"/>
              </a:spcBef>
              <a:spcAft>
                <a:spcPct val="0"/>
              </a:spcAft>
              <a:buFont typeface="Arial" charset="0"/>
              <a:buChar char="•"/>
              <a:defRPr/>
            </a:pPr>
            <a:r>
              <a:rPr lang="en-US" altLang="en-US" sz="1600" kern="1200" dirty="0">
                <a:solidFill>
                  <a:schemeClr val="tx1"/>
                </a:solidFill>
                <a:latin typeface="+mn-lt"/>
                <a:ea typeface="ＭＳ Ｐゴシック" charset="0"/>
              </a:rPr>
              <a:t>Structure type				Fixed-tilt; tracking; </a:t>
            </a:r>
            <a:r>
              <a:rPr lang="ja-JP" altLang="en-US" sz="1600" kern="1200" dirty="0">
                <a:solidFill>
                  <a:schemeClr val="tx1"/>
                </a:solidFill>
                <a:latin typeface="+mn-lt"/>
                <a:ea typeface="ＭＳ Ｐゴシック" charset="0"/>
              </a:rPr>
              <a:t>“</a:t>
            </a:r>
            <a:r>
              <a:rPr lang="en-US" altLang="ja-JP" sz="1600" kern="1200" dirty="0">
                <a:solidFill>
                  <a:schemeClr val="tx1"/>
                </a:solidFill>
                <a:latin typeface="+mn-lt"/>
                <a:ea typeface="ＭＳ Ｐゴシック" charset="0"/>
              </a:rPr>
              <a:t>blanket”; height</a:t>
            </a:r>
          </a:p>
          <a:p>
            <a:pPr marL="342900" indent="-342900" eaLnBrk="0" fontAlgn="base" hangingPunct="0">
              <a:spcBef>
                <a:spcPct val="20000"/>
              </a:spcBef>
              <a:spcAft>
                <a:spcPct val="0"/>
              </a:spcAft>
              <a:buFont typeface="Arial" charset="0"/>
              <a:buChar char="•"/>
              <a:defRPr/>
            </a:pPr>
            <a:r>
              <a:rPr lang="en-US" altLang="en-US" sz="1600" kern="1200" dirty="0">
                <a:solidFill>
                  <a:schemeClr val="tx1"/>
                </a:solidFill>
                <a:latin typeface="+mn-lt"/>
                <a:ea typeface="ＭＳ Ｐゴシック" charset="0"/>
              </a:rPr>
              <a:t>Location of interconnection points		Electrical, data; trenching</a:t>
            </a:r>
          </a:p>
          <a:p>
            <a:pPr marL="342900" indent="-342900" eaLnBrk="0" fontAlgn="base" hangingPunct="0">
              <a:spcBef>
                <a:spcPct val="20000"/>
              </a:spcBef>
              <a:spcAft>
                <a:spcPct val="0"/>
              </a:spcAft>
              <a:buFont typeface="Arial" charset="0"/>
              <a:buChar char="•"/>
              <a:defRPr/>
            </a:pPr>
            <a:r>
              <a:rPr lang="en-US" altLang="en-US" sz="1600" kern="1200" dirty="0">
                <a:solidFill>
                  <a:schemeClr val="tx1"/>
                </a:solidFill>
                <a:latin typeface="+mn-lt"/>
                <a:ea typeface="ＭＳ Ｐゴシック" charset="0"/>
              </a:rPr>
              <a:t>Aesthetics				Paint; structure; trim</a:t>
            </a:r>
          </a:p>
          <a:p>
            <a:pPr marL="342900" indent="-342900" eaLnBrk="0" fontAlgn="base" hangingPunct="0">
              <a:spcBef>
                <a:spcPct val="20000"/>
              </a:spcBef>
              <a:spcAft>
                <a:spcPct val="0"/>
              </a:spcAft>
              <a:buFont typeface="Arial" charset="0"/>
              <a:buChar char="•"/>
              <a:defRPr/>
            </a:pPr>
            <a:r>
              <a:rPr lang="en-US" altLang="en-US" sz="1600" kern="1200" dirty="0">
                <a:solidFill>
                  <a:schemeClr val="tx1"/>
                </a:solidFill>
                <a:latin typeface="+mn-lt"/>
                <a:ea typeface="ＭＳ Ｐゴシック" charset="0"/>
              </a:rPr>
              <a:t>Additional uses				Shade; rain-proof?; truck wash; lighting</a:t>
            </a:r>
          </a:p>
          <a:p>
            <a:pPr marL="342900" indent="-342900" eaLnBrk="0" fontAlgn="base" hangingPunct="0">
              <a:spcBef>
                <a:spcPct val="20000"/>
              </a:spcBef>
              <a:spcAft>
                <a:spcPct val="0"/>
              </a:spcAft>
              <a:buFont typeface="Arial" charset="0"/>
              <a:buChar char="•"/>
              <a:defRPr/>
            </a:pPr>
            <a:r>
              <a:rPr lang="en-US" altLang="en-US" sz="1600" kern="1200" dirty="0">
                <a:solidFill>
                  <a:schemeClr val="tx1"/>
                </a:solidFill>
                <a:latin typeface="+mn-lt"/>
                <a:ea typeface="ＭＳ Ｐゴシック" charset="0"/>
              </a:rPr>
              <a:t>Damage or theft hazards			Baseball fields? Copper swap meet?</a:t>
            </a:r>
          </a:p>
          <a:p>
            <a:pPr marL="342900" indent="-342900" eaLnBrk="0" fontAlgn="base" hangingPunct="0">
              <a:spcBef>
                <a:spcPct val="20000"/>
              </a:spcBef>
              <a:spcAft>
                <a:spcPct val="0"/>
              </a:spcAft>
              <a:buFont typeface="Arial" charset="0"/>
              <a:buChar char="•"/>
              <a:defRPr/>
            </a:pPr>
            <a:endParaRPr lang="en-US" altLang="en-US" sz="1600" kern="1200" dirty="0">
              <a:solidFill>
                <a:schemeClr val="tx1"/>
              </a:solidFill>
              <a:latin typeface="+mn-lt"/>
              <a:ea typeface="ＭＳ Ｐゴシック" charset="0"/>
            </a:endParaRPr>
          </a:p>
          <a:p>
            <a:pPr eaLnBrk="0" fontAlgn="base" hangingPunct="0">
              <a:lnSpc>
                <a:spcPct val="100000"/>
              </a:lnSpc>
              <a:buNone/>
              <a:defRPr/>
            </a:pPr>
            <a:r>
              <a:rPr lang="en-US" altLang="en-US" sz="1800" dirty="0">
                <a:ea typeface="ＭＳ Ｐゴシック" charset="0"/>
              </a:rPr>
              <a:t>Benefits: Use of available space; CEQA exempt; secondary goals;  high-visibility </a:t>
            </a:r>
            <a:r>
              <a:rPr lang="ja-JP" altLang="en-US" sz="1800" dirty="0">
                <a:ea typeface="ＭＳ Ｐゴシック" charset="0"/>
              </a:rPr>
              <a:t>“</a:t>
            </a:r>
            <a:r>
              <a:rPr lang="en-US" altLang="ja-JP" sz="1800" dirty="0">
                <a:ea typeface="ＭＳ Ｐゴシック" charset="0"/>
              </a:rPr>
              <a:t>green</a:t>
            </a:r>
            <a:r>
              <a:rPr lang="ja-JP" altLang="en-US" sz="1800" dirty="0">
                <a:ea typeface="ＭＳ Ｐゴシック" charset="0"/>
              </a:rPr>
              <a:t>”</a:t>
            </a:r>
            <a:r>
              <a:rPr lang="en-US" altLang="ja-JP" sz="1800" dirty="0">
                <a:ea typeface="ＭＳ Ｐゴシック" charset="0"/>
              </a:rPr>
              <a:t> project; often close to interconnection point.</a:t>
            </a:r>
          </a:p>
          <a:p>
            <a:pPr>
              <a:buFont typeface="Arial" panose="020B0604020202020204" pitchFamily="34" charset="0"/>
              <a:buNone/>
            </a:pPr>
            <a:endParaRPr lang="en-US" altLang="en-US" sz="1800" dirty="0"/>
          </a:p>
          <a:p>
            <a:pPr>
              <a:buFont typeface="Arial" panose="020B0604020202020204" pitchFamily="34" charset="0"/>
              <a:buNone/>
            </a:pPr>
            <a:endParaRPr lang="en-US" altLang="en-US" sz="1800" dirty="0"/>
          </a:p>
          <a:p>
            <a:pPr lvl="1"/>
            <a:endParaRPr lang="en-US" altLang="en-US" sz="1600" dirty="0"/>
          </a:p>
          <a:p>
            <a:pPr lvl="1"/>
            <a:endParaRPr lang="en-US" altLang="en-US" sz="1600" dirty="0"/>
          </a:p>
          <a:p>
            <a:pPr lvl="1"/>
            <a:endParaRPr lang="en-US" altLang="en-US" sz="1600" dirty="0"/>
          </a:p>
          <a:p>
            <a:pPr eaLnBrk="1" hangingPunct="1"/>
            <a:endParaRPr lang="fr-CA" altLang="en-US" sz="1800" dirty="0">
              <a:solidFill>
                <a:srgbClr val="404040"/>
              </a:solidFill>
            </a:endParaRPr>
          </a:p>
        </p:txBody>
      </p:sp>
      <p:sp>
        <p:nvSpPr>
          <p:cNvPr id="53252" name="Slide Number Placeholder 5">
            <a:extLst>
              <a:ext uri="{FF2B5EF4-FFF2-40B4-BE49-F238E27FC236}">
                <a16:creationId xmlns:a16="http://schemas.microsoft.com/office/drawing/2014/main" id="{EA92C15E-8E40-45DA-A143-2F9E2BAFAF3A}"/>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0C7039D7-7B88-420E-A0F9-822FEB060140}" type="slidenum">
              <a:rPr lang="en-US" altLang="en-US" sz="1200">
                <a:solidFill>
                  <a:srgbClr val="898989"/>
                </a:solidFill>
                <a:latin typeface="Arial" panose="020B0604020202020204" pitchFamily="34" charset="0"/>
              </a:rPr>
              <a:pPr algn="r" eaLnBrk="1" hangingPunct="1">
                <a:spcBef>
                  <a:spcPct val="0"/>
                </a:spcBef>
                <a:buFontTx/>
                <a:buNone/>
              </a:pPr>
              <a:t>31</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a:extLst>
              <a:ext uri="{FF2B5EF4-FFF2-40B4-BE49-F238E27FC236}">
                <a16:creationId xmlns:a16="http://schemas.microsoft.com/office/drawing/2014/main" id="{D70F9DA0-B597-416A-94F1-CDD731B4B312}"/>
              </a:ext>
            </a:extLst>
          </p:cNvPr>
          <p:cNvSpPr>
            <a:spLocks noGrp="1"/>
          </p:cNvSpPr>
          <p:nvPr>
            <p:ph type="title"/>
          </p:nvPr>
        </p:nvSpPr>
        <p:spPr>
          <a:xfrm>
            <a:off x="805543" y="533400"/>
            <a:ext cx="8686800" cy="609600"/>
          </a:xfrm>
        </p:spPr>
        <p:txBody>
          <a:bodyPr/>
          <a:lstStyle/>
          <a:p>
            <a:pPr eaLnBrk="1" hangingPunct="1"/>
            <a:r>
              <a:rPr lang="fr-CA" altLang="en-US" sz="2800" dirty="0"/>
              <a:t>Design </a:t>
            </a:r>
            <a:r>
              <a:rPr lang="fr-CA" altLang="en-US" sz="2800" dirty="0" err="1"/>
              <a:t>Considerations</a:t>
            </a:r>
            <a:r>
              <a:rPr lang="fr-CA" altLang="en-US" sz="2800" dirty="0"/>
              <a:t>: Ground-</a:t>
            </a:r>
            <a:r>
              <a:rPr lang="fr-CA" altLang="en-US" sz="2800" dirty="0" err="1"/>
              <a:t>Mounts</a:t>
            </a:r>
            <a:endParaRPr lang="fr-CA" altLang="en-US" sz="2800" dirty="0"/>
          </a:p>
        </p:txBody>
      </p:sp>
      <p:sp>
        <p:nvSpPr>
          <p:cNvPr id="3" name="Espace réservé du contenu 2">
            <a:extLst>
              <a:ext uri="{FF2B5EF4-FFF2-40B4-BE49-F238E27FC236}">
                <a16:creationId xmlns:a16="http://schemas.microsoft.com/office/drawing/2014/main" id="{AE2DA9E1-C14A-446A-A0FC-93524F9BBB31}"/>
              </a:ext>
            </a:extLst>
          </p:cNvPr>
          <p:cNvSpPr>
            <a:spLocks noGrp="1"/>
          </p:cNvSpPr>
          <p:nvPr>
            <p:ph idx="1"/>
          </p:nvPr>
        </p:nvSpPr>
        <p:spPr>
          <a:xfrm>
            <a:off x="1125877" y="1219200"/>
            <a:ext cx="9632269" cy="4419600"/>
          </a:xfrm>
        </p:spPr>
        <p:txBody>
          <a:bodyPr rtlCol="0">
            <a:noAutofit/>
          </a:bodyPr>
          <a:lstStyle/>
          <a:p>
            <a:pPr>
              <a:buFont typeface="Arial" charset="0"/>
              <a:buNone/>
              <a:defRPr/>
            </a:pPr>
            <a:r>
              <a:rPr lang="en-US" sz="1800" u="sng" dirty="0">
                <a:ea typeface="ＭＳ Ｐゴシック" charset="0"/>
              </a:rPr>
              <a:t>Considerations: </a:t>
            </a:r>
            <a:r>
              <a:rPr lang="en-US" sz="1800" dirty="0">
                <a:ea typeface="ＭＳ Ｐゴシック" charset="0"/>
              </a:rPr>
              <a:t>				</a:t>
            </a:r>
            <a:r>
              <a:rPr lang="en-US" sz="1800" u="sng" dirty="0">
                <a:ea typeface="ＭＳ Ｐゴシック" charset="0"/>
              </a:rPr>
              <a:t>Opportunities and Constraints:</a:t>
            </a:r>
            <a:r>
              <a:rPr lang="en-US" sz="1600" dirty="0">
                <a:ea typeface="ＭＳ Ｐゴシック" charset="0"/>
              </a:rPr>
              <a:t>	</a:t>
            </a:r>
          </a:p>
          <a:p>
            <a:pPr marL="342900" indent="-342900" eaLnBrk="0" fontAlgn="base" hangingPunct="0">
              <a:spcBef>
                <a:spcPct val="20000"/>
              </a:spcBef>
              <a:spcAft>
                <a:spcPct val="0"/>
              </a:spcAft>
              <a:buFont typeface="Arial" charset="0"/>
              <a:buChar char="•"/>
              <a:defRPr/>
            </a:pPr>
            <a:r>
              <a:rPr lang="en-US" sz="1600" kern="1200" dirty="0">
                <a:solidFill>
                  <a:schemeClr val="tx1"/>
                </a:solidFill>
                <a:latin typeface="+mn-lt"/>
                <a:ea typeface="ＭＳ Ｐゴシック" charset="0"/>
              </a:rPr>
              <a:t>Site-use planning			Move or stop operations; re-purpose; CEQA</a:t>
            </a:r>
          </a:p>
          <a:p>
            <a:pPr marL="342900" indent="-342900" eaLnBrk="0" fontAlgn="base" hangingPunct="0">
              <a:spcBef>
                <a:spcPct val="20000"/>
              </a:spcBef>
              <a:spcAft>
                <a:spcPct val="0"/>
              </a:spcAft>
              <a:buFont typeface="Arial" charset="0"/>
              <a:buChar char="•"/>
              <a:defRPr/>
            </a:pPr>
            <a:r>
              <a:rPr lang="en-US" sz="1600" kern="1200" dirty="0">
                <a:solidFill>
                  <a:schemeClr val="tx1"/>
                </a:solidFill>
                <a:latin typeface="+mn-lt"/>
                <a:ea typeface="ＭＳ Ｐゴシック" charset="0"/>
              </a:rPr>
              <a:t>Parcel ownership			Usable? Able to interconnect?; setbacks</a:t>
            </a:r>
          </a:p>
          <a:p>
            <a:pPr marL="342900" indent="-342900" eaLnBrk="0" fontAlgn="base" hangingPunct="0">
              <a:spcBef>
                <a:spcPct val="20000"/>
              </a:spcBef>
              <a:spcAft>
                <a:spcPct val="0"/>
              </a:spcAft>
              <a:buFont typeface="Arial" charset="0"/>
              <a:buChar char="•"/>
              <a:defRPr/>
            </a:pPr>
            <a:r>
              <a:rPr lang="en-US" sz="1600" kern="1200" dirty="0">
                <a:solidFill>
                  <a:schemeClr val="tx1"/>
                </a:solidFill>
                <a:latin typeface="+mn-lt"/>
                <a:ea typeface="ＭＳ Ｐゴシック" charset="0"/>
              </a:rPr>
              <a:t>Slope orientation			South-facing = good; north = not so good</a:t>
            </a:r>
          </a:p>
          <a:p>
            <a:pPr marL="342900" indent="-342900" eaLnBrk="0" fontAlgn="base" hangingPunct="0">
              <a:spcBef>
                <a:spcPct val="20000"/>
              </a:spcBef>
              <a:spcAft>
                <a:spcPct val="0"/>
              </a:spcAft>
              <a:buFont typeface="Arial" charset="0"/>
              <a:buChar char="•"/>
              <a:defRPr/>
            </a:pPr>
            <a:r>
              <a:rPr lang="en-US" altLang="en-US" sz="1600" kern="1200" dirty="0">
                <a:solidFill>
                  <a:schemeClr val="tx1"/>
                </a:solidFill>
                <a:ea typeface="ＭＳ Ｐゴシック" charset="0"/>
              </a:rPr>
              <a:t>Snow load				Weight, clearance, clearing</a:t>
            </a:r>
          </a:p>
          <a:p>
            <a:pPr marL="342900" indent="-342900" eaLnBrk="0" fontAlgn="base" hangingPunct="0">
              <a:spcBef>
                <a:spcPct val="20000"/>
              </a:spcBef>
              <a:spcAft>
                <a:spcPct val="0"/>
              </a:spcAft>
              <a:buFont typeface="Arial" charset="0"/>
              <a:buChar char="•"/>
              <a:defRPr/>
            </a:pPr>
            <a:r>
              <a:rPr lang="en-US" sz="1600" kern="1200" dirty="0">
                <a:solidFill>
                  <a:schemeClr val="tx1"/>
                </a:solidFill>
                <a:latin typeface="+mn-lt"/>
                <a:ea typeface="ＭＳ Ｐゴシック" charset="0"/>
              </a:rPr>
              <a:t>Shading from trees, buildings, power lines	Shade kills solar production</a:t>
            </a:r>
          </a:p>
          <a:p>
            <a:pPr marL="342900" indent="-342900" eaLnBrk="0" fontAlgn="base" hangingPunct="0">
              <a:spcBef>
                <a:spcPct val="20000"/>
              </a:spcBef>
              <a:spcAft>
                <a:spcPct val="0"/>
              </a:spcAft>
              <a:buFont typeface="Arial" charset="0"/>
              <a:buChar char="•"/>
              <a:defRPr/>
            </a:pPr>
            <a:r>
              <a:rPr lang="en-US" sz="1600" kern="1200" dirty="0">
                <a:solidFill>
                  <a:schemeClr val="tx1"/>
                </a:solidFill>
                <a:latin typeface="+mn-lt"/>
                <a:ea typeface="ＭＳ Ｐゴシック" charset="0"/>
              </a:rPr>
              <a:t>Accessibility				Roads, slope</a:t>
            </a:r>
          </a:p>
          <a:p>
            <a:pPr marL="342900" indent="-342900" eaLnBrk="0" fontAlgn="base" hangingPunct="0">
              <a:spcBef>
                <a:spcPct val="20000"/>
              </a:spcBef>
              <a:spcAft>
                <a:spcPct val="0"/>
              </a:spcAft>
              <a:buFont typeface="Arial" charset="0"/>
              <a:buChar char="•"/>
              <a:defRPr/>
            </a:pPr>
            <a:r>
              <a:rPr lang="en-US" sz="1600" kern="1200" dirty="0">
                <a:solidFill>
                  <a:schemeClr val="tx1"/>
                </a:solidFill>
                <a:latin typeface="+mn-lt"/>
                <a:ea typeface="ＭＳ Ｐゴシック" charset="0"/>
              </a:rPr>
              <a:t>Soils report				Water table; rock; </a:t>
            </a:r>
            <a:r>
              <a:rPr lang="en-US" sz="1600" kern="1200" dirty="0" err="1">
                <a:solidFill>
                  <a:schemeClr val="tx1"/>
                </a:solidFill>
                <a:latin typeface="+mn-lt"/>
                <a:ea typeface="ＭＳ Ｐゴシック" charset="0"/>
              </a:rPr>
              <a:t>brownfield</a:t>
            </a:r>
            <a:r>
              <a:rPr lang="en-US" sz="1600" kern="1200" dirty="0">
                <a:solidFill>
                  <a:schemeClr val="tx1"/>
                </a:solidFill>
                <a:latin typeface="+mn-lt"/>
                <a:ea typeface="ＭＳ Ｐゴシック" charset="0"/>
              </a:rPr>
              <a:t>?</a:t>
            </a:r>
          </a:p>
          <a:p>
            <a:pPr marL="342900" indent="-342900" eaLnBrk="0" fontAlgn="base" hangingPunct="0">
              <a:spcBef>
                <a:spcPct val="20000"/>
              </a:spcBef>
              <a:spcAft>
                <a:spcPct val="0"/>
              </a:spcAft>
              <a:buFont typeface="Arial" charset="0"/>
              <a:buChar char="•"/>
              <a:defRPr/>
            </a:pPr>
            <a:r>
              <a:rPr lang="en-US" sz="1600" kern="1200" dirty="0">
                <a:solidFill>
                  <a:schemeClr val="tx1"/>
                </a:solidFill>
                <a:latin typeface="+mn-lt"/>
                <a:ea typeface="ＭＳ Ｐゴシック" charset="0"/>
              </a:rPr>
              <a:t>Obstacles				Trees; grass/bio-swales; protected areas</a:t>
            </a:r>
          </a:p>
          <a:p>
            <a:pPr marL="342900" indent="-342900" eaLnBrk="0" fontAlgn="base" hangingPunct="0">
              <a:spcBef>
                <a:spcPct val="20000"/>
              </a:spcBef>
              <a:spcAft>
                <a:spcPct val="0"/>
              </a:spcAft>
              <a:buFont typeface="Arial" charset="0"/>
              <a:buChar char="•"/>
              <a:defRPr/>
            </a:pPr>
            <a:r>
              <a:rPr lang="en-US" sz="1600" kern="1200" dirty="0">
                <a:solidFill>
                  <a:schemeClr val="tx1"/>
                </a:solidFill>
                <a:latin typeface="+mn-lt"/>
                <a:ea typeface="ＭＳ Ｐゴシック" charset="0"/>
              </a:rPr>
              <a:t>Structure type				Fixed-tilt (ballasted, drilled, driven); tracking </a:t>
            </a:r>
          </a:p>
          <a:p>
            <a:pPr marL="342900" indent="-342900" eaLnBrk="0" fontAlgn="base" hangingPunct="0">
              <a:spcBef>
                <a:spcPct val="20000"/>
              </a:spcBef>
              <a:spcAft>
                <a:spcPct val="0"/>
              </a:spcAft>
              <a:buFont typeface="Arial" charset="0"/>
              <a:buChar char="•"/>
              <a:defRPr/>
            </a:pPr>
            <a:r>
              <a:rPr lang="en-US" sz="1600" kern="1200" dirty="0">
                <a:solidFill>
                  <a:schemeClr val="tx1"/>
                </a:solidFill>
                <a:latin typeface="+mn-lt"/>
                <a:ea typeface="ＭＳ Ｐゴシック" charset="0"/>
              </a:rPr>
              <a:t>Location of interconnection points		Electrical, data; trenching</a:t>
            </a:r>
          </a:p>
          <a:p>
            <a:pPr marL="342900" indent="-342900" eaLnBrk="0" fontAlgn="base" hangingPunct="0">
              <a:spcBef>
                <a:spcPct val="20000"/>
              </a:spcBef>
              <a:spcAft>
                <a:spcPct val="0"/>
              </a:spcAft>
              <a:buFont typeface="Arial" charset="0"/>
              <a:buChar char="•"/>
              <a:defRPr/>
            </a:pPr>
            <a:r>
              <a:rPr lang="en-US" sz="1600" kern="1200" dirty="0">
                <a:solidFill>
                  <a:schemeClr val="tx1"/>
                </a:solidFill>
                <a:latin typeface="+mn-lt"/>
                <a:ea typeface="ＭＳ Ｐゴシック" charset="0"/>
              </a:rPr>
              <a:t>Damage or theft hazards			Baseball fields? Copper swap meet?</a:t>
            </a:r>
          </a:p>
          <a:p>
            <a:pPr marL="342900" indent="-342900" eaLnBrk="0" fontAlgn="base" hangingPunct="0">
              <a:spcBef>
                <a:spcPct val="20000"/>
              </a:spcBef>
              <a:spcAft>
                <a:spcPct val="0"/>
              </a:spcAft>
              <a:buFont typeface="Arial" charset="0"/>
              <a:buChar char="•"/>
              <a:defRPr/>
            </a:pPr>
            <a:r>
              <a:rPr lang="en-US" sz="1600" kern="1200" dirty="0">
                <a:solidFill>
                  <a:schemeClr val="tx1"/>
                </a:solidFill>
                <a:latin typeface="+mn-lt"/>
                <a:ea typeface="ＭＳ Ｐゴシック" charset="0"/>
              </a:rPr>
              <a:t>Extra maintenance			Weed abatement; dirty locations</a:t>
            </a:r>
          </a:p>
          <a:p>
            <a:pPr>
              <a:buFont typeface="Arial" charset="0"/>
              <a:buChar char="•"/>
              <a:defRPr/>
            </a:pPr>
            <a:endParaRPr lang="en-US" sz="1600" dirty="0">
              <a:ea typeface="ＭＳ Ｐゴシック" charset="0"/>
            </a:endParaRPr>
          </a:p>
          <a:p>
            <a:pPr>
              <a:buFont typeface="Arial" charset="0"/>
              <a:buNone/>
              <a:defRPr/>
            </a:pPr>
            <a:r>
              <a:rPr lang="en-US" sz="1800" dirty="0">
                <a:ea typeface="ＭＳ Ｐゴシック" charset="0"/>
              </a:rPr>
              <a:t>Benefits: Use of available space (</a:t>
            </a:r>
            <a:r>
              <a:rPr lang="en-US" sz="1800" dirty="0" err="1">
                <a:ea typeface="ＭＳ Ｐゴシック" charset="0"/>
              </a:rPr>
              <a:t>brownfields</a:t>
            </a:r>
            <a:r>
              <a:rPr lang="en-US" sz="1800" dirty="0">
                <a:ea typeface="ＭＳ Ｐゴシック" charset="0"/>
              </a:rPr>
              <a:t>); typically low visual-impact areas; more economical; greater viability of tracker systems.</a:t>
            </a:r>
          </a:p>
          <a:p>
            <a:pPr>
              <a:buFont typeface="Arial" charset="0"/>
              <a:buNone/>
              <a:defRPr/>
            </a:pPr>
            <a:endParaRPr lang="en-US" sz="1800" dirty="0">
              <a:ea typeface="ＭＳ Ｐゴシック" charset="0"/>
            </a:endParaRPr>
          </a:p>
          <a:p>
            <a:pPr>
              <a:buFont typeface="Arial" charset="0"/>
              <a:buNone/>
              <a:defRPr/>
            </a:pPr>
            <a:endParaRPr lang="en-US" sz="1800" dirty="0">
              <a:ea typeface="ＭＳ Ｐゴシック" charset="0"/>
            </a:endParaRPr>
          </a:p>
          <a:p>
            <a:pPr lvl="1">
              <a:buFont typeface="Arial" charset="0"/>
              <a:buChar char="–"/>
              <a:defRPr/>
            </a:pPr>
            <a:endParaRPr lang="en-US" sz="1600" dirty="0">
              <a:ea typeface="ＭＳ Ｐゴシック" charset="0"/>
            </a:endParaRPr>
          </a:p>
          <a:p>
            <a:pPr lvl="1">
              <a:buFont typeface="Arial" charset="0"/>
              <a:buChar char="–"/>
              <a:defRPr/>
            </a:pPr>
            <a:endParaRPr lang="en-US" sz="1600" dirty="0">
              <a:ea typeface="ＭＳ Ｐゴシック" charset="0"/>
            </a:endParaRPr>
          </a:p>
          <a:p>
            <a:pPr lvl="1">
              <a:buFont typeface="Arial" charset="0"/>
              <a:buChar char="–"/>
              <a:defRPr/>
            </a:pPr>
            <a:endParaRPr lang="en-US" sz="1600" dirty="0">
              <a:ea typeface="ＭＳ Ｐゴシック" charset="0"/>
            </a:endParaRPr>
          </a:p>
          <a:p>
            <a:pPr>
              <a:buFont typeface="Arial" charset="0"/>
              <a:buChar char="•"/>
              <a:defRPr/>
            </a:pPr>
            <a:endParaRPr lang="fr-CA" sz="1800" dirty="0">
              <a:solidFill>
                <a:schemeClr val="tx1">
                  <a:lumMod val="75000"/>
                  <a:lumOff val="25000"/>
                </a:schemeClr>
              </a:solidFill>
              <a:ea typeface="ＭＳ Ｐゴシック" charset="0"/>
            </a:endParaRPr>
          </a:p>
        </p:txBody>
      </p:sp>
      <p:sp>
        <p:nvSpPr>
          <p:cNvPr id="55300" name="Slide Number Placeholder 5">
            <a:extLst>
              <a:ext uri="{FF2B5EF4-FFF2-40B4-BE49-F238E27FC236}">
                <a16:creationId xmlns:a16="http://schemas.microsoft.com/office/drawing/2014/main" id="{1747C91F-A152-4E3B-B456-5111AF846ED2}"/>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C316D513-AFD7-4308-952A-788CD7B4CDB2}" type="slidenum">
              <a:rPr lang="en-US" altLang="en-US" sz="1200">
                <a:solidFill>
                  <a:srgbClr val="898989"/>
                </a:solidFill>
                <a:latin typeface="Arial" panose="020B0604020202020204" pitchFamily="34" charset="0"/>
              </a:rPr>
              <a:pPr algn="r" eaLnBrk="1" hangingPunct="1">
                <a:spcBef>
                  <a:spcPct val="0"/>
                </a:spcBef>
                <a:buFontTx/>
                <a:buNone/>
              </a:pPr>
              <a:t>32</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9AF03C6-73DC-4870-97C2-68AC36E8E154}"/>
              </a:ext>
            </a:extLst>
          </p:cNvPr>
          <p:cNvSpPr txBox="1">
            <a:spLocks/>
          </p:cNvSpPr>
          <p:nvPr/>
        </p:nvSpPr>
        <p:spPr bwMode="auto">
          <a:xfrm>
            <a:off x="1108757" y="478971"/>
            <a:ext cx="9144000" cy="609600"/>
          </a:xfrm>
          <a:prstGeom prst="rect">
            <a:avLst/>
          </a:prstGeom>
          <a:noFill/>
          <a:ln w="9525">
            <a:noFill/>
            <a:miter lim="800000"/>
            <a:headEnd/>
            <a:tailEnd/>
          </a:ln>
        </p:spPr>
        <p:txBody>
          <a:bodyPr lIns="0" tIns="0" rIns="0" bIns="0"/>
          <a:lstStyle/>
          <a:p>
            <a:pPr algn="ctr">
              <a:defRPr/>
            </a:pPr>
            <a:r>
              <a:rPr lang="en-US" sz="2800" dirty="0">
                <a:solidFill>
                  <a:schemeClr val="tx1"/>
                </a:solidFill>
                <a:latin typeface="+mj-lt"/>
                <a:ea typeface="+mj-ea"/>
                <a:cs typeface="ＭＳ Ｐゴシック"/>
              </a:rPr>
              <a:t>Project Management &amp; Commissioning</a:t>
            </a:r>
          </a:p>
        </p:txBody>
      </p:sp>
      <p:sp>
        <p:nvSpPr>
          <p:cNvPr id="57347" name="Slide Number Placeholder 5">
            <a:extLst>
              <a:ext uri="{FF2B5EF4-FFF2-40B4-BE49-F238E27FC236}">
                <a16:creationId xmlns:a16="http://schemas.microsoft.com/office/drawing/2014/main" id="{2DA53E4B-2288-4248-AAF6-C299839C5E9B}"/>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1C99D4FD-0391-4456-AC9D-76C947C17054}" type="slidenum">
              <a:rPr lang="en-US" altLang="en-US" sz="1200">
                <a:solidFill>
                  <a:srgbClr val="898989"/>
                </a:solidFill>
                <a:latin typeface="Arial" panose="020B0604020202020204" pitchFamily="34" charset="0"/>
              </a:rPr>
              <a:pPr algn="r" eaLnBrk="1" hangingPunct="1">
                <a:spcBef>
                  <a:spcPct val="0"/>
                </a:spcBef>
                <a:buFontTx/>
                <a:buNone/>
              </a:pPr>
              <a:t>33</a:t>
            </a:fld>
            <a:endParaRPr lang="en-US" altLang="en-US" sz="1200">
              <a:solidFill>
                <a:srgbClr val="898989"/>
              </a:solidFill>
              <a:latin typeface="Arial" panose="020B0604020202020204" pitchFamily="34" charset="0"/>
            </a:endParaRPr>
          </a:p>
        </p:txBody>
      </p:sp>
      <p:sp>
        <p:nvSpPr>
          <p:cNvPr id="57348" name="Rectangle 3">
            <a:extLst>
              <a:ext uri="{FF2B5EF4-FFF2-40B4-BE49-F238E27FC236}">
                <a16:creationId xmlns:a16="http://schemas.microsoft.com/office/drawing/2014/main" id="{DDA0C98F-580D-4A0A-8EC8-4F22AAFC3385}"/>
              </a:ext>
            </a:extLst>
          </p:cNvPr>
          <p:cNvSpPr txBox="1">
            <a:spLocks noChangeArrowheads="1"/>
          </p:cNvSpPr>
          <p:nvPr/>
        </p:nvSpPr>
        <p:spPr bwMode="auto">
          <a:xfrm>
            <a:off x="738651" y="1066800"/>
            <a:ext cx="434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Clr>
                <a:srgbClr val="FF9933"/>
              </a:buClr>
              <a:buSzPct val="120000"/>
            </a:pPr>
            <a:r>
              <a:rPr lang="en-US" altLang="zh-CN" sz="1600" dirty="0"/>
              <a:t>Contract and scope review</a:t>
            </a:r>
          </a:p>
          <a:p>
            <a:pPr eaLnBrk="1" hangingPunct="1">
              <a:buClr>
                <a:srgbClr val="FF9933"/>
              </a:buClr>
              <a:buSzPct val="120000"/>
            </a:pPr>
            <a:r>
              <a:rPr lang="en-US" altLang="zh-CN" sz="1600" dirty="0"/>
              <a:t>Design and engineering review</a:t>
            </a:r>
          </a:p>
          <a:p>
            <a:pPr eaLnBrk="1" hangingPunct="1">
              <a:buClr>
                <a:srgbClr val="FF9933"/>
              </a:buClr>
              <a:buSzPct val="120000"/>
            </a:pPr>
            <a:r>
              <a:rPr lang="en-US" altLang="zh-CN" sz="1600" dirty="0"/>
              <a:t>CEQA compliance</a:t>
            </a:r>
          </a:p>
          <a:p>
            <a:pPr eaLnBrk="1" hangingPunct="1">
              <a:buClr>
                <a:srgbClr val="FF9933"/>
              </a:buClr>
              <a:buSzPct val="120000"/>
            </a:pPr>
            <a:r>
              <a:rPr lang="en-US" altLang="zh-CN" sz="1600" dirty="0"/>
              <a:t>Materials acceptance</a:t>
            </a:r>
          </a:p>
          <a:p>
            <a:pPr eaLnBrk="1" hangingPunct="1">
              <a:buClr>
                <a:srgbClr val="FF9933"/>
              </a:buClr>
              <a:buSzPct val="120000"/>
            </a:pPr>
            <a:r>
              <a:rPr lang="en-US" altLang="zh-CN" sz="1600" dirty="0"/>
              <a:t>Permitting</a:t>
            </a:r>
          </a:p>
          <a:p>
            <a:pPr eaLnBrk="1" hangingPunct="1">
              <a:buClr>
                <a:srgbClr val="FF9933"/>
              </a:buClr>
              <a:buSzPct val="120000"/>
            </a:pPr>
            <a:r>
              <a:rPr lang="en-US" altLang="zh-CN" sz="1600" dirty="0"/>
              <a:t>Rebates and interconnection application</a:t>
            </a:r>
          </a:p>
          <a:p>
            <a:pPr eaLnBrk="1" hangingPunct="1">
              <a:buClr>
                <a:srgbClr val="FF9933"/>
              </a:buClr>
              <a:buSzPct val="120000"/>
            </a:pPr>
            <a:r>
              <a:rPr lang="en-US" altLang="zh-CN" sz="1600" dirty="0"/>
              <a:t>Schedule and operational impacts</a:t>
            </a:r>
          </a:p>
          <a:p>
            <a:pPr eaLnBrk="1" hangingPunct="1">
              <a:buClr>
                <a:srgbClr val="FF9933"/>
              </a:buClr>
              <a:buSzPct val="120000"/>
            </a:pPr>
            <a:r>
              <a:rPr lang="en-US" altLang="zh-CN" sz="1600" dirty="0"/>
              <a:t>Crew safety and accessibility</a:t>
            </a:r>
          </a:p>
          <a:p>
            <a:pPr eaLnBrk="1" hangingPunct="1">
              <a:buClr>
                <a:srgbClr val="FF9933"/>
              </a:buClr>
              <a:buSzPct val="120000"/>
            </a:pPr>
            <a:r>
              <a:rPr lang="en-US" altLang="zh-CN" sz="1600" dirty="0"/>
              <a:t>Line locating</a:t>
            </a:r>
          </a:p>
          <a:p>
            <a:pPr eaLnBrk="1" hangingPunct="1">
              <a:buClr>
                <a:srgbClr val="FF9933"/>
              </a:buClr>
              <a:buSzPct val="120000"/>
            </a:pPr>
            <a:r>
              <a:rPr lang="en-US" altLang="zh-CN" sz="1600" dirty="0"/>
              <a:t>Special inspections</a:t>
            </a:r>
          </a:p>
          <a:p>
            <a:pPr eaLnBrk="1" hangingPunct="1">
              <a:buClr>
                <a:srgbClr val="FF9933"/>
              </a:buClr>
              <a:buSzPct val="120000"/>
            </a:pPr>
            <a:r>
              <a:rPr lang="en-US" altLang="zh-CN" sz="1600" dirty="0"/>
              <a:t>Drilling/trenching/boring</a:t>
            </a:r>
          </a:p>
          <a:p>
            <a:pPr eaLnBrk="1" hangingPunct="1">
              <a:buClr>
                <a:srgbClr val="FF9933"/>
              </a:buClr>
              <a:buSzPct val="120000"/>
            </a:pPr>
            <a:r>
              <a:rPr lang="en-US" altLang="zh-CN" sz="1600" dirty="0"/>
              <a:t>Interconnection and shut-down</a:t>
            </a:r>
          </a:p>
          <a:p>
            <a:pPr eaLnBrk="1" hangingPunct="1">
              <a:buClr>
                <a:srgbClr val="FF9933"/>
              </a:buClr>
              <a:buSzPct val="120000"/>
            </a:pPr>
            <a:r>
              <a:rPr lang="en-US" altLang="zh-CN" sz="1600" dirty="0"/>
              <a:t>Aesthetic issues</a:t>
            </a:r>
          </a:p>
          <a:p>
            <a:pPr eaLnBrk="1" hangingPunct="1">
              <a:buClr>
                <a:srgbClr val="FF9933"/>
              </a:buClr>
              <a:buSzPct val="120000"/>
            </a:pPr>
            <a:r>
              <a:rPr lang="en-US" altLang="zh-CN" sz="1600" dirty="0"/>
              <a:t>Inspection and PTO</a:t>
            </a:r>
          </a:p>
          <a:p>
            <a:pPr eaLnBrk="1" hangingPunct="1">
              <a:buClr>
                <a:srgbClr val="FF9933"/>
              </a:buClr>
              <a:buSzPct val="120000"/>
            </a:pPr>
            <a:r>
              <a:rPr lang="en-US" altLang="zh-CN" sz="1600" dirty="0"/>
              <a:t>As-Builts and staff training</a:t>
            </a:r>
          </a:p>
          <a:p>
            <a:pPr eaLnBrk="1" hangingPunct="1">
              <a:buClr>
                <a:srgbClr val="FF9933"/>
              </a:buClr>
              <a:buSzPct val="120000"/>
            </a:pPr>
            <a:r>
              <a:rPr lang="en-US" altLang="zh-CN" sz="1600" dirty="0"/>
              <a:t>Data connection, monitoring, kiosk</a:t>
            </a:r>
          </a:p>
          <a:p>
            <a:pPr eaLnBrk="1" hangingPunct="1">
              <a:buClr>
                <a:srgbClr val="FF9933"/>
              </a:buClr>
              <a:buSzPct val="120000"/>
            </a:pPr>
            <a:r>
              <a:rPr lang="en-US" altLang="zh-CN" sz="1600" dirty="0"/>
              <a:t>Independent performance verification</a:t>
            </a:r>
          </a:p>
          <a:p>
            <a:pPr eaLnBrk="1" hangingPunct="1">
              <a:buClr>
                <a:srgbClr val="FF9933"/>
              </a:buClr>
              <a:buSzPct val="120000"/>
            </a:pPr>
            <a:endParaRPr lang="en-US" altLang="zh-CN" sz="1600" dirty="0"/>
          </a:p>
          <a:p>
            <a:pPr eaLnBrk="1" hangingPunct="1">
              <a:buClr>
                <a:srgbClr val="FF9933"/>
              </a:buClr>
              <a:buSzPct val="120000"/>
            </a:pPr>
            <a:endParaRPr lang="en-US" altLang="zh-CN" sz="1600" dirty="0">
              <a:solidFill>
                <a:srgbClr val="000000"/>
              </a:solidFill>
            </a:endParaRPr>
          </a:p>
        </p:txBody>
      </p:sp>
      <p:sp>
        <p:nvSpPr>
          <p:cNvPr id="57349" name="Rectangle 3">
            <a:extLst>
              <a:ext uri="{FF2B5EF4-FFF2-40B4-BE49-F238E27FC236}">
                <a16:creationId xmlns:a16="http://schemas.microsoft.com/office/drawing/2014/main" id="{E33E8A15-8D71-4A40-BCB8-40FC19D4C1AF}"/>
              </a:ext>
            </a:extLst>
          </p:cNvPr>
          <p:cNvSpPr txBox="1">
            <a:spLocks noChangeArrowheads="1"/>
          </p:cNvSpPr>
          <p:nvPr/>
        </p:nvSpPr>
        <p:spPr bwMode="auto">
          <a:xfrm>
            <a:off x="5550133" y="1066800"/>
            <a:ext cx="434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Clr>
                <a:srgbClr val="FF9933"/>
              </a:buClr>
              <a:buSzPct val="120000"/>
              <a:buFont typeface="Courier New" panose="02070309020205020404" pitchFamily="49" charset="0"/>
              <a:buChar char="o"/>
            </a:pPr>
            <a:r>
              <a:rPr lang="en-US" altLang="zh-CN" sz="1600" dirty="0"/>
              <a:t>Production and component requirements</a:t>
            </a:r>
          </a:p>
          <a:p>
            <a:pPr eaLnBrk="1" hangingPunct="1">
              <a:buClr>
                <a:srgbClr val="FF9933"/>
              </a:buClr>
              <a:buSzPct val="120000"/>
              <a:buFont typeface="Courier New" panose="02070309020205020404" pitchFamily="49" charset="0"/>
              <a:buChar char="o"/>
            </a:pPr>
            <a:r>
              <a:rPr lang="en-US" altLang="zh-CN" sz="1600" dirty="0"/>
              <a:t>System sizing; code compliance</a:t>
            </a:r>
          </a:p>
          <a:p>
            <a:pPr eaLnBrk="1" hangingPunct="1">
              <a:buClr>
                <a:srgbClr val="FF9933"/>
              </a:buClr>
              <a:buSzPct val="120000"/>
              <a:buFont typeface="Courier New" panose="02070309020205020404" pitchFamily="49" charset="0"/>
              <a:buChar char="o"/>
            </a:pPr>
            <a:r>
              <a:rPr lang="en-US" altLang="zh-CN" sz="1600" dirty="0"/>
              <a:t>Categorical Exemptions, Mitigated Neg Dec</a:t>
            </a:r>
          </a:p>
          <a:p>
            <a:pPr eaLnBrk="1" hangingPunct="1">
              <a:buClr>
                <a:srgbClr val="FF9933"/>
              </a:buClr>
              <a:buSzPct val="120000"/>
              <a:buFont typeface="Courier New" panose="02070309020205020404" pitchFamily="49" charset="0"/>
              <a:buChar char="o"/>
            </a:pPr>
            <a:r>
              <a:rPr lang="en-US" altLang="zh-CN" sz="1600" dirty="0"/>
              <a:t>Stainless, galvanized, painted, Al, fiberglass</a:t>
            </a:r>
          </a:p>
          <a:p>
            <a:pPr eaLnBrk="1" hangingPunct="1">
              <a:buClr>
                <a:srgbClr val="FF9933"/>
              </a:buClr>
              <a:buSzPct val="120000"/>
              <a:buFont typeface="Courier New" panose="02070309020205020404" pitchFamily="49" charset="0"/>
              <a:buChar char="o"/>
            </a:pPr>
            <a:r>
              <a:rPr lang="en-US" altLang="zh-CN" sz="1600" dirty="0"/>
              <a:t>Building, Planning, Fire</a:t>
            </a:r>
          </a:p>
          <a:p>
            <a:pPr eaLnBrk="1" hangingPunct="1">
              <a:buClr>
                <a:srgbClr val="FF9933"/>
              </a:buClr>
              <a:buSzPct val="120000"/>
              <a:buFont typeface="Courier New" panose="02070309020205020404" pitchFamily="49" charset="0"/>
              <a:buChar char="o"/>
            </a:pPr>
            <a:r>
              <a:rPr lang="en-US" altLang="zh-CN" sz="1600" dirty="0"/>
              <a:t>PG&amp;E (no more CSI)</a:t>
            </a:r>
          </a:p>
          <a:p>
            <a:pPr eaLnBrk="1" hangingPunct="1">
              <a:buClr>
                <a:srgbClr val="FF9933"/>
              </a:buClr>
              <a:buSzPct val="120000"/>
              <a:buFont typeface="Courier New" panose="02070309020205020404" pitchFamily="49" charset="0"/>
              <a:buChar char="o"/>
            </a:pPr>
            <a:r>
              <a:rPr lang="en-US" altLang="zh-CN" sz="1600" dirty="0"/>
              <a:t>Planning</a:t>
            </a:r>
          </a:p>
          <a:p>
            <a:pPr eaLnBrk="1" hangingPunct="1">
              <a:buClr>
                <a:srgbClr val="FF9933"/>
              </a:buClr>
              <a:buSzPct val="120000"/>
              <a:buFont typeface="Courier New" panose="02070309020205020404" pitchFamily="49" charset="0"/>
              <a:buChar char="o"/>
            </a:pPr>
            <a:r>
              <a:rPr lang="en-US" altLang="zh-CN" sz="1600" dirty="0"/>
              <a:t>Focus and logistics</a:t>
            </a:r>
          </a:p>
          <a:p>
            <a:pPr eaLnBrk="1" hangingPunct="1">
              <a:buClr>
                <a:srgbClr val="FF9933"/>
              </a:buClr>
              <a:buSzPct val="120000"/>
              <a:buFont typeface="Courier New" panose="02070309020205020404" pitchFamily="49" charset="0"/>
              <a:buChar char="o"/>
            </a:pPr>
            <a:r>
              <a:rPr lang="en-US" altLang="zh-CN" sz="1600" dirty="0"/>
              <a:t>SAFETY </a:t>
            </a:r>
          </a:p>
          <a:p>
            <a:pPr eaLnBrk="1" hangingPunct="1">
              <a:buClr>
                <a:srgbClr val="FF9933"/>
              </a:buClr>
              <a:buSzPct val="120000"/>
              <a:buFont typeface="Courier New" panose="02070309020205020404" pitchFamily="49" charset="0"/>
              <a:buChar char="o"/>
            </a:pPr>
            <a:r>
              <a:rPr lang="en-US" altLang="zh-CN" sz="1600" dirty="0"/>
              <a:t>Underground, welding, concrete, roof </a:t>
            </a:r>
          </a:p>
          <a:p>
            <a:pPr eaLnBrk="1" hangingPunct="1">
              <a:buClr>
                <a:srgbClr val="FF9933"/>
              </a:buClr>
              <a:buSzPct val="120000"/>
              <a:buFont typeface="Courier New" panose="02070309020205020404" pitchFamily="49" charset="0"/>
              <a:buChar char="o"/>
            </a:pPr>
            <a:r>
              <a:rPr lang="en-US" altLang="zh-CN" sz="1600" dirty="0"/>
              <a:t>Operational impacts</a:t>
            </a:r>
          </a:p>
          <a:p>
            <a:pPr eaLnBrk="1" hangingPunct="1">
              <a:buClr>
                <a:srgbClr val="FF9933"/>
              </a:buClr>
              <a:buSzPct val="120000"/>
              <a:buFont typeface="Courier New" panose="02070309020205020404" pitchFamily="49" charset="0"/>
              <a:buChar char="o"/>
            </a:pPr>
            <a:r>
              <a:rPr lang="en-US" altLang="zh-CN" sz="1600" dirty="0"/>
              <a:t>Operational impacts</a:t>
            </a:r>
          </a:p>
          <a:p>
            <a:pPr eaLnBrk="1" hangingPunct="1">
              <a:buClr>
                <a:srgbClr val="FF9933"/>
              </a:buClr>
              <a:buSzPct val="120000"/>
              <a:buFont typeface="Courier New" panose="02070309020205020404" pitchFamily="49" charset="0"/>
              <a:buChar char="o"/>
            </a:pPr>
            <a:r>
              <a:rPr lang="en-US" altLang="zh-CN" sz="1600" dirty="0"/>
              <a:t>Paint, design, trim</a:t>
            </a:r>
          </a:p>
          <a:p>
            <a:pPr eaLnBrk="1" hangingPunct="1">
              <a:buClr>
                <a:srgbClr val="FF9933"/>
              </a:buClr>
              <a:buSzPct val="120000"/>
              <a:buFont typeface="Courier New" panose="02070309020205020404" pitchFamily="49" charset="0"/>
              <a:buChar char="o"/>
            </a:pPr>
            <a:r>
              <a:rPr lang="en-US" altLang="zh-CN" sz="1600" dirty="0"/>
              <a:t>Building Dept and PG&amp;E</a:t>
            </a:r>
          </a:p>
          <a:p>
            <a:pPr eaLnBrk="1" hangingPunct="1">
              <a:buClr>
                <a:srgbClr val="FF9933"/>
              </a:buClr>
              <a:buSzPct val="120000"/>
              <a:buFont typeface="Courier New" panose="02070309020205020404" pitchFamily="49" charset="0"/>
              <a:buChar char="o"/>
            </a:pPr>
            <a:r>
              <a:rPr lang="en-US" altLang="zh-CN" sz="1600" dirty="0"/>
              <a:t>String charts, emergency operations</a:t>
            </a:r>
          </a:p>
          <a:p>
            <a:pPr eaLnBrk="1" hangingPunct="1">
              <a:buClr>
                <a:srgbClr val="FF9933"/>
              </a:buClr>
              <a:buSzPct val="120000"/>
              <a:buFont typeface="Courier New" panose="02070309020205020404" pitchFamily="49" charset="0"/>
              <a:buChar char="o"/>
            </a:pPr>
            <a:r>
              <a:rPr lang="en-US" altLang="zh-CN" sz="1600" dirty="0"/>
              <a:t>Internet monitoring and public access</a:t>
            </a:r>
          </a:p>
          <a:p>
            <a:pPr eaLnBrk="1" hangingPunct="1">
              <a:buClr>
                <a:srgbClr val="FF9933"/>
              </a:buClr>
              <a:buSzPct val="120000"/>
              <a:buFont typeface="Courier New" panose="02070309020205020404" pitchFamily="49" charset="0"/>
              <a:buChar char="o"/>
            </a:pPr>
            <a:r>
              <a:rPr lang="en-US" altLang="zh-CN" sz="1600" dirty="0"/>
              <a:t>Confirm expected performance</a:t>
            </a:r>
          </a:p>
          <a:p>
            <a:pPr eaLnBrk="1" hangingPunct="1">
              <a:buClr>
                <a:srgbClr val="FF9933"/>
              </a:buClr>
              <a:buSzPct val="120000"/>
              <a:buFont typeface="Courier New" panose="02070309020205020404" pitchFamily="49" charset="0"/>
              <a:buChar char="o"/>
            </a:pPr>
            <a:endParaRPr lang="en-US" altLang="zh-CN" sz="1600" dirty="0"/>
          </a:p>
          <a:p>
            <a:pPr eaLnBrk="1" hangingPunct="1">
              <a:buClr>
                <a:srgbClr val="FF9933"/>
              </a:buClr>
              <a:buSzPct val="120000"/>
              <a:buFont typeface="Courier New" panose="02070309020205020404" pitchFamily="49" charset="0"/>
              <a:buChar char="o"/>
            </a:pPr>
            <a:endParaRPr lang="en-US" altLang="zh-CN" sz="1600" dirty="0">
              <a:solidFill>
                <a:srgbClr val="000000"/>
              </a:solidFill>
            </a:endParaRPr>
          </a:p>
        </p:txBody>
      </p:sp>
      <p:sp>
        <p:nvSpPr>
          <p:cNvPr id="7" name="Right Arrow 12">
            <a:extLst>
              <a:ext uri="{FF2B5EF4-FFF2-40B4-BE49-F238E27FC236}">
                <a16:creationId xmlns:a16="http://schemas.microsoft.com/office/drawing/2014/main" id="{8C19C440-15DF-4CD6-A4F6-5B9526491023}"/>
              </a:ext>
            </a:extLst>
          </p:cNvPr>
          <p:cNvSpPr>
            <a:spLocks noChangeArrowheads="1"/>
          </p:cNvSpPr>
          <p:nvPr/>
        </p:nvSpPr>
        <p:spPr bwMode="auto">
          <a:xfrm>
            <a:off x="4439789" y="2819400"/>
            <a:ext cx="1066800" cy="1238250"/>
          </a:xfrm>
          <a:prstGeom prst="rightArrow">
            <a:avLst>
              <a:gd name="adj1" fmla="val 68101"/>
              <a:gd name="adj2" fmla="val 4996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4C01DE3-2E51-4438-8FEF-B1FE96A481B3}"/>
              </a:ext>
            </a:extLst>
          </p:cNvPr>
          <p:cNvSpPr txBox="1">
            <a:spLocks/>
          </p:cNvSpPr>
          <p:nvPr/>
        </p:nvSpPr>
        <p:spPr bwMode="auto">
          <a:xfrm>
            <a:off x="1979612" y="228600"/>
            <a:ext cx="8229600" cy="533400"/>
          </a:xfrm>
          <a:prstGeom prst="rect">
            <a:avLst/>
          </a:prstGeom>
          <a:noFill/>
          <a:ln>
            <a:noFill/>
          </a:ln>
          <a:extLst>
            <a:ext uri="{909E8E84-426E-40dd-AFC4-6F175D3DCCD1}"/>
            <a:ext uri="{91240B29-F687-4f45-9708-019B960494DF}"/>
          </a:extLst>
        </p:spPr>
        <p:txBody>
          <a:bodyPr/>
          <a:lstStyle>
            <a:lvl1pPr eaLnBrk="0" hangingPunct="0">
              <a:defRPr sz="1600" b="1">
                <a:solidFill>
                  <a:srgbClr val="000000"/>
                </a:solidFill>
                <a:latin typeface="Arial" charset="0"/>
                <a:ea typeface="ＭＳ Ｐゴシック" charset="0"/>
                <a:cs typeface="ＭＳ Ｐゴシック" charset="0"/>
              </a:defRPr>
            </a:lvl1pPr>
            <a:lvl2pPr marL="742950" indent="-285750" eaLnBrk="0" hangingPunct="0">
              <a:defRPr sz="1600" b="1">
                <a:solidFill>
                  <a:srgbClr val="000000"/>
                </a:solidFill>
                <a:latin typeface="Arial" charset="0"/>
                <a:ea typeface="ＭＳ Ｐゴシック" charset="0"/>
              </a:defRPr>
            </a:lvl2pPr>
            <a:lvl3pPr marL="1143000" indent="-228600" eaLnBrk="0" hangingPunct="0">
              <a:defRPr sz="1600" b="1">
                <a:solidFill>
                  <a:srgbClr val="000000"/>
                </a:solidFill>
                <a:latin typeface="Arial" charset="0"/>
                <a:ea typeface="ＭＳ Ｐゴシック" charset="0"/>
              </a:defRPr>
            </a:lvl3pPr>
            <a:lvl4pPr marL="1600200" indent="-228600" eaLnBrk="0" hangingPunct="0">
              <a:defRPr sz="1600" b="1">
                <a:solidFill>
                  <a:srgbClr val="000000"/>
                </a:solidFill>
                <a:latin typeface="Arial" charset="0"/>
                <a:ea typeface="ＭＳ Ｐゴシック" charset="0"/>
              </a:defRPr>
            </a:lvl4pPr>
            <a:lvl5pPr marL="2057400" indent="-228600" eaLnBrk="0" hangingPunct="0">
              <a:defRPr sz="1600" b="1">
                <a:solidFill>
                  <a:srgbClr val="000000"/>
                </a:solidFill>
                <a:latin typeface="Arial" charset="0"/>
                <a:ea typeface="ＭＳ Ｐゴシック" charset="0"/>
              </a:defRPr>
            </a:lvl5pPr>
            <a:lvl6pPr marL="2514600" indent="-228600" eaLnBrk="0" fontAlgn="base" hangingPunct="0">
              <a:spcBef>
                <a:spcPct val="0"/>
              </a:spcBef>
              <a:spcAft>
                <a:spcPct val="0"/>
              </a:spcAft>
              <a:defRPr sz="1600" b="1">
                <a:solidFill>
                  <a:srgbClr val="000000"/>
                </a:solidFill>
                <a:latin typeface="Arial" charset="0"/>
                <a:ea typeface="ＭＳ Ｐゴシック" charset="0"/>
              </a:defRPr>
            </a:lvl6pPr>
            <a:lvl7pPr marL="2971800" indent="-228600" eaLnBrk="0" fontAlgn="base" hangingPunct="0">
              <a:spcBef>
                <a:spcPct val="0"/>
              </a:spcBef>
              <a:spcAft>
                <a:spcPct val="0"/>
              </a:spcAft>
              <a:defRPr sz="1600" b="1">
                <a:solidFill>
                  <a:srgbClr val="000000"/>
                </a:solidFill>
                <a:latin typeface="Arial" charset="0"/>
                <a:ea typeface="ＭＳ Ｐゴシック" charset="0"/>
              </a:defRPr>
            </a:lvl7pPr>
            <a:lvl8pPr marL="3429000" indent="-228600" eaLnBrk="0" fontAlgn="base" hangingPunct="0">
              <a:spcBef>
                <a:spcPct val="0"/>
              </a:spcBef>
              <a:spcAft>
                <a:spcPct val="0"/>
              </a:spcAft>
              <a:defRPr sz="1600" b="1">
                <a:solidFill>
                  <a:srgbClr val="000000"/>
                </a:solidFill>
                <a:latin typeface="Arial" charset="0"/>
                <a:ea typeface="ＭＳ Ｐゴシック" charset="0"/>
              </a:defRPr>
            </a:lvl8pPr>
            <a:lvl9pPr marL="3886200" indent="-228600" eaLnBrk="0" fontAlgn="base" hangingPunct="0">
              <a:spcBef>
                <a:spcPct val="0"/>
              </a:spcBef>
              <a:spcAft>
                <a:spcPct val="0"/>
              </a:spcAft>
              <a:defRPr sz="1600" b="1">
                <a:solidFill>
                  <a:srgbClr val="000000"/>
                </a:solidFill>
                <a:latin typeface="Arial" charset="0"/>
                <a:ea typeface="ＭＳ Ｐゴシック" charset="0"/>
              </a:defRPr>
            </a:lvl9pPr>
          </a:lstStyle>
          <a:p>
            <a:pPr algn="ctr" eaLnBrk="1" hangingPunct="1">
              <a:defRPr/>
            </a:pPr>
            <a:r>
              <a:rPr lang="en-US" sz="2800" b="0" dirty="0">
                <a:solidFill>
                  <a:schemeClr val="tx1"/>
                </a:solidFill>
                <a:latin typeface="+mn-lt"/>
              </a:rPr>
              <a:t>Operations &amp; Maintenance Issues</a:t>
            </a:r>
          </a:p>
        </p:txBody>
      </p:sp>
      <p:pic>
        <p:nvPicPr>
          <p:cNvPr id="58371" name="Picture 14" descr="DSC_4119">
            <a:extLst>
              <a:ext uri="{FF2B5EF4-FFF2-40B4-BE49-F238E27FC236}">
                <a16:creationId xmlns:a16="http://schemas.microsoft.com/office/drawing/2014/main" id="{31E5F6A0-1A9D-4F65-B550-7400526FE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322" y="3429000"/>
            <a:ext cx="38862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8" descr="DSC_4597">
            <a:extLst>
              <a:ext uri="{FF2B5EF4-FFF2-40B4-BE49-F238E27FC236}">
                <a16:creationId xmlns:a16="http://schemas.microsoft.com/office/drawing/2014/main" id="{8F47A52A-237C-4D08-A8D1-7590DBF41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636" y="3222172"/>
            <a:ext cx="3127375"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8">
            <a:extLst>
              <a:ext uri="{FF2B5EF4-FFF2-40B4-BE49-F238E27FC236}">
                <a16:creationId xmlns:a16="http://schemas.microsoft.com/office/drawing/2014/main" id="{EB816500-80FA-4863-9CFF-94C804CC89F1}"/>
              </a:ext>
            </a:extLst>
          </p:cNvPr>
          <p:cNvSpPr txBox="1">
            <a:spLocks noChangeArrowheads="1"/>
          </p:cNvSpPr>
          <p:nvPr/>
        </p:nvSpPr>
        <p:spPr bwMode="auto">
          <a:xfrm>
            <a:off x="413660" y="1219205"/>
            <a:ext cx="4140879" cy="4862870"/>
          </a:xfrm>
          <a:prstGeom prst="rect">
            <a:avLst/>
          </a:prstGeom>
          <a:noFill/>
          <a:ln>
            <a:noFill/>
          </a:ln>
          <a:extLst>
            <a:ext uri="{909E8E84-426E-40dd-AFC4-6F175D3DCCD1}"/>
            <a:ext uri="{91240B29-F687-4f45-9708-019B960494DF}"/>
          </a:extLst>
        </p:spPr>
        <p:txBody>
          <a:bodyPr wrap="square">
            <a:spAutoFit/>
          </a:bodyPr>
          <a:lstStyle>
            <a:lvl1pPr eaLnBrk="0" hangingPunct="0">
              <a:defRPr sz="1600" b="1">
                <a:solidFill>
                  <a:srgbClr val="000000"/>
                </a:solidFill>
                <a:latin typeface="Arial" charset="0"/>
                <a:ea typeface="ＭＳ Ｐゴシック" charset="0"/>
                <a:cs typeface="ＭＳ Ｐゴシック" charset="0"/>
              </a:defRPr>
            </a:lvl1pPr>
            <a:lvl2pPr eaLnBrk="0" hangingPunct="0">
              <a:defRPr sz="1600" b="1">
                <a:solidFill>
                  <a:srgbClr val="000000"/>
                </a:solidFill>
                <a:latin typeface="Arial" charset="0"/>
                <a:ea typeface="ＭＳ Ｐゴシック" charset="0"/>
              </a:defRPr>
            </a:lvl2pPr>
            <a:lvl3pPr marL="1143000" indent="-228600" eaLnBrk="0" hangingPunct="0">
              <a:defRPr sz="1600" b="1">
                <a:solidFill>
                  <a:srgbClr val="000000"/>
                </a:solidFill>
                <a:latin typeface="Arial" charset="0"/>
                <a:ea typeface="ＭＳ Ｐゴシック" charset="0"/>
              </a:defRPr>
            </a:lvl3pPr>
            <a:lvl4pPr marL="1600200" indent="-228600" eaLnBrk="0" hangingPunct="0">
              <a:defRPr sz="1600" b="1">
                <a:solidFill>
                  <a:srgbClr val="000000"/>
                </a:solidFill>
                <a:latin typeface="Arial" charset="0"/>
                <a:ea typeface="ＭＳ Ｐゴシック" charset="0"/>
              </a:defRPr>
            </a:lvl4pPr>
            <a:lvl5pPr marL="2057400" indent="-228600" eaLnBrk="0" hangingPunct="0">
              <a:defRPr sz="1600" b="1">
                <a:solidFill>
                  <a:srgbClr val="000000"/>
                </a:solidFill>
                <a:latin typeface="Arial" charset="0"/>
                <a:ea typeface="ＭＳ Ｐゴシック" charset="0"/>
              </a:defRPr>
            </a:lvl5pPr>
            <a:lvl6pPr marL="2514600" indent="-228600" eaLnBrk="0" fontAlgn="base" hangingPunct="0">
              <a:spcBef>
                <a:spcPct val="0"/>
              </a:spcBef>
              <a:spcAft>
                <a:spcPct val="0"/>
              </a:spcAft>
              <a:defRPr sz="1600" b="1">
                <a:solidFill>
                  <a:srgbClr val="000000"/>
                </a:solidFill>
                <a:latin typeface="Arial" charset="0"/>
                <a:ea typeface="ＭＳ Ｐゴシック" charset="0"/>
              </a:defRPr>
            </a:lvl6pPr>
            <a:lvl7pPr marL="2971800" indent="-228600" eaLnBrk="0" fontAlgn="base" hangingPunct="0">
              <a:spcBef>
                <a:spcPct val="0"/>
              </a:spcBef>
              <a:spcAft>
                <a:spcPct val="0"/>
              </a:spcAft>
              <a:defRPr sz="1600" b="1">
                <a:solidFill>
                  <a:srgbClr val="000000"/>
                </a:solidFill>
                <a:latin typeface="Arial" charset="0"/>
                <a:ea typeface="ＭＳ Ｐゴシック" charset="0"/>
              </a:defRPr>
            </a:lvl7pPr>
            <a:lvl8pPr marL="3429000" indent="-228600" eaLnBrk="0" fontAlgn="base" hangingPunct="0">
              <a:spcBef>
                <a:spcPct val="0"/>
              </a:spcBef>
              <a:spcAft>
                <a:spcPct val="0"/>
              </a:spcAft>
              <a:defRPr sz="1600" b="1">
                <a:solidFill>
                  <a:srgbClr val="000000"/>
                </a:solidFill>
                <a:latin typeface="Arial" charset="0"/>
                <a:ea typeface="ＭＳ Ｐゴシック" charset="0"/>
              </a:defRPr>
            </a:lvl8pPr>
            <a:lvl9pPr marL="3886200" indent="-228600" eaLnBrk="0" fontAlgn="base" hangingPunct="0">
              <a:spcBef>
                <a:spcPct val="0"/>
              </a:spcBef>
              <a:spcAft>
                <a:spcPct val="0"/>
              </a:spcAft>
              <a:defRPr sz="1600" b="1">
                <a:solidFill>
                  <a:srgbClr val="000000"/>
                </a:solidFill>
                <a:latin typeface="Arial" charset="0"/>
                <a:ea typeface="ＭＳ Ｐゴシック" charset="0"/>
              </a:defRPr>
            </a:lvl9pPr>
          </a:lstStyle>
          <a:p>
            <a:pPr eaLnBrk="1" fontAlgn="base" hangingPunct="1">
              <a:spcBef>
                <a:spcPct val="0"/>
              </a:spcBef>
              <a:spcAft>
                <a:spcPct val="0"/>
              </a:spcAft>
              <a:defRPr/>
            </a:pPr>
            <a:r>
              <a:rPr lang="en-US" sz="2100" b="0" kern="1200" dirty="0">
                <a:latin typeface="+mn-lt"/>
              </a:rPr>
              <a:t>Performance Management:</a:t>
            </a:r>
          </a:p>
          <a:p>
            <a:pPr lvl="1" eaLnBrk="1" fontAlgn="base" hangingPunct="1">
              <a:spcBef>
                <a:spcPct val="0"/>
              </a:spcBef>
              <a:spcAft>
                <a:spcPct val="0"/>
              </a:spcAft>
              <a:buFont typeface="Arial" charset="0"/>
              <a:buChar char="•"/>
              <a:defRPr/>
            </a:pPr>
            <a:r>
              <a:rPr lang="en-US" sz="1800" b="0" kern="1200" dirty="0">
                <a:latin typeface="+mn-lt"/>
              </a:rPr>
              <a:t> Monitoring</a:t>
            </a:r>
          </a:p>
          <a:p>
            <a:pPr lvl="2" eaLnBrk="1" fontAlgn="base" hangingPunct="1">
              <a:spcBef>
                <a:spcPct val="0"/>
              </a:spcBef>
              <a:spcAft>
                <a:spcPct val="0"/>
              </a:spcAft>
              <a:buFont typeface="Arial" charset="0"/>
              <a:buChar char="•"/>
              <a:defRPr/>
            </a:pPr>
            <a:r>
              <a:rPr lang="en-US" sz="1800" b="0" kern="1200" dirty="0">
                <a:latin typeface="+mn-lt"/>
              </a:rPr>
              <a:t> On-site irradiance and power measurements</a:t>
            </a:r>
          </a:p>
          <a:p>
            <a:pPr lvl="2" eaLnBrk="1" fontAlgn="base" hangingPunct="1">
              <a:spcBef>
                <a:spcPct val="0"/>
              </a:spcBef>
              <a:spcAft>
                <a:spcPct val="0"/>
              </a:spcAft>
              <a:buFont typeface="Arial" charset="0"/>
              <a:buChar char="•"/>
              <a:defRPr/>
            </a:pPr>
            <a:r>
              <a:rPr lang="en-US" sz="1800" b="0" kern="1200" dirty="0">
                <a:latin typeface="+mn-lt"/>
              </a:rPr>
              <a:t> On-line system monitoring</a:t>
            </a:r>
          </a:p>
          <a:p>
            <a:pPr eaLnBrk="1" fontAlgn="base" hangingPunct="1">
              <a:spcBef>
                <a:spcPct val="0"/>
              </a:spcBef>
              <a:spcAft>
                <a:spcPct val="0"/>
              </a:spcAft>
              <a:buFont typeface="Arial" charset="0"/>
              <a:buChar char="•"/>
              <a:defRPr/>
            </a:pPr>
            <a:r>
              <a:rPr lang="en-US" sz="1800" b="0" kern="1200" dirty="0">
                <a:latin typeface="+mn-lt"/>
              </a:rPr>
              <a:t> Purchase or Lease</a:t>
            </a:r>
          </a:p>
          <a:p>
            <a:pPr lvl="2" eaLnBrk="1" fontAlgn="base" hangingPunct="1">
              <a:spcBef>
                <a:spcPct val="0"/>
              </a:spcBef>
              <a:spcAft>
                <a:spcPct val="0"/>
              </a:spcAft>
              <a:buFont typeface="Arial" charset="0"/>
              <a:buChar char="•"/>
              <a:defRPr/>
            </a:pPr>
            <a:r>
              <a:rPr lang="en-US" sz="1800" b="0" kern="1200" dirty="0">
                <a:latin typeface="+mn-lt"/>
              </a:rPr>
              <a:t> Self-perform</a:t>
            </a:r>
          </a:p>
          <a:p>
            <a:pPr lvl="2" eaLnBrk="1" fontAlgn="base" hangingPunct="1">
              <a:spcBef>
                <a:spcPct val="0"/>
              </a:spcBef>
              <a:spcAft>
                <a:spcPct val="0"/>
              </a:spcAft>
              <a:buFont typeface="Arial" charset="0"/>
              <a:buChar char="•"/>
              <a:defRPr/>
            </a:pPr>
            <a:r>
              <a:rPr lang="en-US" sz="1800" b="0" kern="1200" dirty="0">
                <a:latin typeface="+mn-lt"/>
              </a:rPr>
              <a:t> Installer or 3rd-party O&amp;M</a:t>
            </a:r>
          </a:p>
          <a:p>
            <a:pPr eaLnBrk="1" fontAlgn="base" hangingPunct="1">
              <a:spcBef>
                <a:spcPct val="0"/>
              </a:spcBef>
              <a:spcAft>
                <a:spcPct val="0"/>
              </a:spcAft>
              <a:buFont typeface="Arial" charset="0"/>
              <a:buChar char="•"/>
              <a:defRPr/>
            </a:pPr>
            <a:r>
              <a:rPr lang="en-US" sz="1800" b="0" kern="1200" dirty="0">
                <a:latin typeface="+mn-lt"/>
              </a:rPr>
              <a:t> Power Purchase Agreement</a:t>
            </a:r>
          </a:p>
          <a:p>
            <a:pPr lvl="2" eaLnBrk="1" fontAlgn="base" hangingPunct="1">
              <a:spcBef>
                <a:spcPct val="0"/>
              </a:spcBef>
              <a:spcAft>
                <a:spcPct val="0"/>
              </a:spcAft>
              <a:buFont typeface="Arial" charset="0"/>
              <a:buChar char="•"/>
              <a:defRPr/>
            </a:pPr>
            <a:r>
              <a:rPr lang="en-US" sz="1800" b="0" kern="1200" dirty="0">
                <a:latin typeface="+mn-lt"/>
              </a:rPr>
              <a:t> Owner/installer</a:t>
            </a:r>
          </a:p>
          <a:p>
            <a:pPr eaLnBrk="1" fontAlgn="base" hangingPunct="1">
              <a:spcBef>
                <a:spcPct val="0"/>
              </a:spcBef>
              <a:spcAft>
                <a:spcPct val="0"/>
              </a:spcAft>
              <a:defRPr/>
            </a:pPr>
            <a:endParaRPr lang="en-US" sz="1800" b="0" kern="1200" dirty="0">
              <a:latin typeface="+mn-lt"/>
            </a:endParaRPr>
          </a:p>
          <a:p>
            <a:pPr eaLnBrk="1" fontAlgn="base" hangingPunct="1">
              <a:spcBef>
                <a:spcPct val="0"/>
              </a:spcBef>
              <a:spcAft>
                <a:spcPct val="0"/>
              </a:spcAft>
              <a:defRPr/>
            </a:pPr>
            <a:endParaRPr lang="en-US" sz="1800" b="0" kern="1200" dirty="0">
              <a:latin typeface="+mn-lt"/>
            </a:endParaRPr>
          </a:p>
          <a:p>
            <a:pPr eaLnBrk="1" fontAlgn="base" hangingPunct="1">
              <a:spcBef>
                <a:spcPct val="0"/>
              </a:spcBef>
              <a:spcAft>
                <a:spcPct val="0"/>
              </a:spcAft>
              <a:defRPr/>
            </a:pPr>
            <a:r>
              <a:rPr lang="en-US" sz="2100" b="0" kern="1200" dirty="0">
                <a:latin typeface="+mn-lt"/>
              </a:rPr>
              <a:t>Cleaning &amp; Inspection:</a:t>
            </a:r>
          </a:p>
          <a:p>
            <a:pPr eaLnBrk="1" fontAlgn="base" hangingPunct="1">
              <a:spcBef>
                <a:spcPct val="0"/>
              </a:spcBef>
              <a:spcAft>
                <a:spcPct val="0"/>
              </a:spcAft>
              <a:buFont typeface="Arial" charset="0"/>
              <a:buChar char="•"/>
              <a:defRPr/>
            </a:pPr>
            <a:r>
              <a:rPr lang="en-US" sz="1800" b="0" kern="1200" dirty="0">
                <a:latin typeface="+mn-lt"/>
              </a:rPr>
              <a:t> Module cleaning</a:t>
            </a:r>
          </a:p>
          <a:p>
            <a:pPr eaLnBrk="1" fontAlgn="base" hangingPunct="1">
              <a:spcBef>
                <a:spcPct val="0"/>
              </a:spcBef>
              <a:spcAft>
                <a:spcPct val="0"/>
              </a:spcAft>
              <a:buFont typeface="Arial" charset="0"/>
              <a:buChar char="•"/>
              <a:defRPr/>
            </a:pPr>
            <a:r>
              <a:rPr lang="en-US" sz="1800" b="0" kern="1200" dirty="0">
                <a:latin typeface="+mn-lt"/>
              </a:rPr>
              <a:t> Inverter cleaning</a:t>
            </a:r>
          </a:p>
          <a:p>
            <a:pPr eaLnBrk="1" fontAlgn="base" hangingPunct="1">
              <a:spcBef>
                <a:spcPct val="0"/>
              </a:spcBef>
              <a:spcAft>
                <a:spcPct val="0"/>
              </a:spcAft>
              <a:buFont typeface="Arial" charset="0"/>
              <a:buChar char="•"/>
              <a:defRPr/>
            </a:pPr>
            <a:r>
              <a:rPr lang="en-US" sz="1800" b="0" kern="1200" dirty="0">
                <a:latin typeface="+mn-lt"/>
              </a:rPr>
              <a:t> Fuse and wiring check</a:t>
            </a:r>
          </a:p>
          <a:p>
            <a:pPr eaLnBrk="1" hangingPunct="1">
              <a:defRPr/>
            </a:pPr>
            <a:endParaRPr lang="en-US" b="0" dirty="0">
              <a:latin typeface="+mn-lt"/>
            </a:endParaRPr>
          </a:p>
        </p:txBody>
      </p:sp>
      <p:sp>
        <p:nvSpPr>
          <p:cNvPr id="58374" name="Slide Number Placeholder 5">
            <a:extLst>
              <a:ext uri="{FF2B5EF4-FFF2-40B4-BE49-F238E27FC236}">
                <a16:creationId xmlns:a16="http://schemas.microsoft.com/office/drawing/2014/main" id="{05B0B671-184E-4707-97CB-19543D91645F}"/>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1998EEAB-9E53-4CF1-965E-E4CAB321CCD9}" type="slidenum">
              <a:rPr lang="en-US" altLang="en-US" sz="1200">
                <a:solidFill>
                  <a:srgbClr val="898989"/>
                </a:solidFill>
                <a:latin typeface="Arial" panose="020B0604020202020204" pitchFamily="34" charset="0"/>
              </a:rPr>
              <a:pPr algn="r" eaLnBrk="1" hangingPunct="1">
                <a:spcBef>
                  <a:spcPct val="0"/>
                </a:spcBef>
                <a:buFontTx/>
                <a:buNone/>
              </a:pPr>
              <a:t>34</a:t>
            </a:fld>
            <a:endParaRPr lang="en-US" altLang="en-US" sz="1200">
              <a:solidFill>
                <a:srgbClr val="898989"/>
              </a:solidFill>
              <a:latin typeface="Arial" panose="020B0604020202020204" pitchFamily="34" charset="0"/>
            </a:endParaRPr>
          </a:p>
        </p:txBody>
      </p:sp>
      <p:pic>
        <p:nvPicPr>
          <p:cNvPr id="58375" name="Picture 2">
            <a:extLst>
              <a:ext uri="{FF2B5EF4-FFF2-40B4-BE49-F238E27FC236}">
                <a16:creationId xmlns:a16="http://schemas.microsoft.com/office/drawing/2014/main" id="{0F49D536-6DF6-4B06-A3E9-73BBBCA29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688" y="957939"/>
            <a:ext cx="44942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9" descr="C:\Users\Jonathan Whelan\Desktop\Pics\MOR pics\100_2368.JPG">
            <a:extLst>
              <a:ext uri="{FF2B5EF4-FFF2-40B4-BE49-F238E27FC236}">
                <a16:creationId xmlns:a16="http://schemas.microsoft.com/office/drawing/2014/main" id="{FC638E3D-4E5D-4EC8-A562-5836E584F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1439" y="4610100"/>
            <a:ext cx="20828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6"/>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0" i="0" u="none" strike="noStrike" cap="none">
                <a:solidFill>
                  <a:schemeClr val="accent1"/>
                </a:solidFill>
                <a:latin typeface="Arial"/>
                <a:ea typeface="Arial"/>
                <a:cs typeface="Arial"/>
                <a:sym typeface="Arial"/>
              </a:rPr>
              <a:t>Next Steps</a:t>
            </a:r>
            <a:endParaRPr/>
          </a:p>
        </p:txBody>
      </p:sp>
      <p:sp>
        <p:nvSpPr>
          <p:cNvPr id="312" name="Google Shape;312;p26"/>
          <p:cNvSpPr txBox="1">
            <a:spLocks noGrp="1"/>
          </p:cNvSpPr>
          <p:nvPr>
            <p:ph type="body" idx="1"/>
          </p:nvPr>
        </p:nvSpPr>
        <p:spPr>
          <a:xfrm>
            <a:off x="1473079" y="1665519"/>
            <a:ext cx="9143538" cy="41148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1800"/>
              </a:spcBef>
              <a:spcAft>
                <a:spcPts val="0"/>
              </a:spcAft>
              <a:buClr>
                <a:schemeClr val="dk1"/>
              </a:buClr>
              <a:buSzPts val="2400"/>
              <a:buFont typeface="Arial"/>
              <a:buAutoNum type="arabicPeriod"/>
            </a:pPr>
            <a:r>
              <a:rPr lang="en-US" sz="2400" b="0" i="0" u="none" strike="noStrike" cap="none" dirty="0">
                <a:solidFill>
                  <a:schemeClr val="dk1"/>
                </a:solidFill>
                <a:latin typeface="Arial"/>
                <a:ea typeface="Arial"/>
                <a:cs typeface="Arial"/>
                <a:sym typeface="Arial"/>
              </a:rPr>
              <a:t>Identify sites for SEED Fund pre-screen review</a:t>
            </a:r>
            <a:endParaRPr dirty="0"/>
          </a:p>
          <a:p>
            <a:pPr marL="457200" marR="0" lvl="0" indent="-457200" algn="l" rtl="0">
              <a:lnSpc>
                <a:spcPct val="90000"/>
              </a:lnSpc>
              <a:spcBef>
                <a:spcPts val="1800"/>
              </a:spcBef>
              <a:spcAft>
                <a:spcPts val="0"/>
              </a:spcAft>
              <a:buClr>
                <a:schemeClr val="dk1"/>
              </a:buClr>
              <a:buSzPts val="2400"/>
              <a:buFont typeface="Arial"/>
              <a:buAutoNum type="arabicPeriod"/>
            </a:pPr>
            <a:r>
              <a:rPr lang="en-US" sz="2400" b="0" i="0" u="none" strike="noStrike" cap="none" dirty="0">
                <a:solidFill>
                  <a:schemeClr val="dk1"/>
                </a:solidFill>
                <a:latin typeface="Arial"/>
                <a:ea typeface="Arial"/>
                <a:cs typeface="Arial"/>
                <a:sym typeface="Arial"/>
              </a:rPr>
              <a:t>Sign Memorandum of Understanding</a:t>
            </a:r>
            <a:endParaRPr dirty="0"/>
          </a:p>
          <a:p>
            <a:pPr marL="457200" marR="0" lvl="0" indent="-457200" algn="l" rtl="0">
              <a:lnSpc>
                <a:spcPct val="90000"/>
              </a:lnSpc>
              <a:spcBef>
                <a:spcPts val="1800"/>
              </a:spcBef>
              <a:spcAft>
                <a:spcPts val="0"/>
              </a:spcAft>
              <a:buClr>
                <a:schemeClr val="dk1"/>
              </a:buClr>
              <a:buSzPts val="2400"/>
              <a:buFont typeface="Arial"/>
              <a:buAutoNum type="arabicPeriod"/>
            </a:pPr>
            <a:r>
              <a:rPr lang="en-US" sz="2400" b="0" i="0" u="none" strike="noStrike" cap="none" dirty="0">
                <a:solidFill>
                  <a:schemeClr val="dk1"/>
                </a:solidFill>
                <a:latin typeface="Arial"/>
                <a:ea typeface="Arial"/>
                <a:cs typeface="Arial"/>
                <a:sym typeface="Arial"/>
              </a:rPr>
              <a:t>Coordinate site visit(s) for full feasibility assessment</a:t>
            </a:r>
            <a:endParaRPr dirty="0"/>
          </a:p>
          <a:p>
            <a:pPr marL="457200" marR="0" lvl="0" indent="-457200" algn="l" rtl="0">
              <a:lnSpc>
                <a:spcPct val="90000"/>
              </a:lnSpc>
              <a:spcBef>
                <a:spcPts val="1800"/>
              </a:spcBef>
              <a:spcAft>
                <a:spcPts val="0"/>
              </a:spcAft>
              <a:buClr>
                <a:schemeClr val="dk1"/>
              </a:buClr>
              <a:buSzPts val="2400"/>
              <a:buFont typeface="Arial"/>
              <a:buAutoNum type="arabicPeriod"/>
            </a:pPr>
            <a:r>
              <a:rPr lang="en-US" sz="2400" b="0" i="0" u="none" strike="noStrike" cap="none" dirty="0">
                <a:solidFill>
                  <a:schemeClr val="dk1"/>
                </a:solidFill>
                <a:latin typeface="Arial"/>
                <a:ea typeface="Arial"/>
                <a:cs typeface="Arial"/>
                <a:sym typeface="Arial"/>
              </a:rPr>
              <a:t>Attend workshops</a:t>
            </a:r>
          </a:p>
          <a:p>
            <a:pPr marL="457200" marR="0" lvl="0" indent="-457200" algn="l" rtl="0">
              <a:lnSpc>
                <a:spcPct val="90000"/>
              </a:lnSpc>
              <a:spcBef>
                <a:spcPts val="1800"/>
              </a:spcBef>
              <a:spcAft>
                <a:spcPts val="0"/>
              </a:spcAft>
              <a:buClr>
                <a:schemeClr val="dk1"/>
              </a:buClr>
              <a:buSzPts val="2400"/>
              <a:buFont typeface="Arial"/>
              <a:buAutoNum type="arabicPeriod"/>
            </a:pPr>
            <a:r>
              <a:rPr lang="en-US" dirty="0"/>
              <a:t>Provide site information (as-builts, energy usage)</a:t>
            </a:r>
            <a:endParaRPr dirty="0"/>
          </a:p>
          <a:p>
            <a:pPr marL="457200" marR="0" lvl="0" indent="-457200" algn="l" rtl="0">
              <a:lnSpc>
                <a:spcPct val="90000"/>
              </a:lnSpc>
              <a:spcBef>
                <a:spcPts val="1800"/>
              </a:spcBef>
              <a:spcAft>
                <a:spcPts val="0"/>
              </a:spcAft>
              <a:buClr>
                <a:schemeClr val="dk1"/>
              </a:buClr>
              <a:buSzPts val="2400"/>
              <a:buFont typeface="Arial"/>
              <a:buAutoNum type="arabicPeriod"/>
            </a:pPr>
            <a:r>
              <a:rPr lang="en-US" sz="2400" b="0" i="0" u="none" strike="noStrike" cap="none" dirty="0">
                <a:solidFill>
                  <a:schemeClr val="dk1"/>
                </a:solidFill>
                <a:latin typeface="Arial"/>
                <a:ea typeface="Arial"/>
                <a:cs typeface="Arial"/>
                <a:sym typeface="Arial"/>
              </a:rPr>
              <a:t>Review site assessments and select sites for RFP inclusion</a:t>
            </a:r>
          </a:p>
          <a:p>
            <a:pPr indent="-457200">
              <a:buFont typeface="Arial"/>
              <a:buAutoNum type="arabicPeriod"/>
            </a:pPr>
            <a:r>
              <a:rPr lang="en-US" dirty="0"/>
              <a:t>Participate in vendor selection and contract term negotiation</a:t>
            </a:r>
          </a:p>
          <a:p>
            <a:pPr marL="457200" marR="0" lvl="0" indent="-457200" algn="l" rtl="0">
              <a:lnSpc>
                <a:spcPct val="90000"/>
              </a:lnSpc>
              <a:spcBef>
                <a:spcPts val="1800"/>
              </a:spcBef>
              <a:spcAft>
                <a:spcPts val="0"/>
              </a:spcAft>
              <a:buClr>
                <a:schemeClr val="dk1"/>
              </a:buClr>
              <a:buSzPts val="2400"/>
              <a:buFont typeface="Arial"/>
              <a:buAutoNum type="arabicPeriod"/>
            </a:pPr>
            <a:endParaRPr dirty="0"/>
          </a:p>
        </p:txBody>
      </p:sp>
      <p:sp>
        <p:nvSpPr>
          <p:cNvPr id="313" name="Google Shape;313;p26"/>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35</a:t>
            </a:fld>
            <a:endParaRPr sz="800" b="0" i="0" u="none" strike="noStrike" cap="none">
              <a:solidFill>
                <a:schemeClr val="lt1"/>
              </a:solidFill>
              <a:latin typeface="Arial"/>
              <a:ea typeface="Arial"/>
              <a:cs typeface="Arial"/>
              <a:sym typeface="Arial"/>
            </a:endParaRPr>
          </a:p>
        </p:txBody>
      </p:sp>
      <p:pic>
        <p:nvPicPr>
          <p:cNvPr id="315" name="Google Shape;315;p26"/>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316" name="Google Shape;316;p26"/>
          <p:cNvPicPr preferRelativeResize="0"/>
          <p:nvPr/>
        </p:nvPicPr>
        <p:blipFill rotWithShape="1">
          <a:blip r:embed="rId4">
            <a:alphaModFix/>
          </a:blip>
          <a:srcRect/>
          <a:stretch/>
        </p:blipFill>
        <p:spPr>
          <a:xfrm>
            <a:off x="8609012" y="5867400"/>
            <a:ext cx="2505205" cy="45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7"/>
          <p:cNvSpPr txBox="1">
            <a:spLocks noGrp="1"/>
          </p:cNvSpPr>
          <p:nvPr>
            <p:ph type="title"/>
          </p:nvPr>
        </p:nvSpPr>
        <p:spPr>
          <a:xfrm>
            <a:off x="8878764" y="2705100"/>
            <a:ext cx="3124200" cy="990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0" i="0" u="none" strike="noStrike" cap="none" dirty="0">
                <a:solidFill>
                  <a:schemeClr val="accent1"/>
                </a:solidFill>
                <a:latin typeface="Arial"/>
                <a:ea typeface="Arial"/>
                <a:cs typeface="Arial"/>
                <a:sym typeface="Arial"/>
              </a:rPr>
              <a:t>Contact Information</a:t>
            </a:r>
            <a:endParaRPr dirty="0"/>
          </a:p>
        </p:txBody>
      </p:sp>
      <p:sp>
        <p:nvSpPr>
          <p:cNvPr id="322" name="Google Shape;322;p27"/>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36</a:t>
            </a:fld>
            <a:endParaRPr sz="800" b="0" i="0" u="none" strike="noStrike" cap="none">
              <a:solidFill>
                <a:schemeClr val="lt1"/>
              </a:solidFill>
              <a:latin typeface="Arial"/>
              <a:ea typeface="Arial"/>
              <a:cs typeface="Arial"/>
              <a:sym typeface="Arial"/>
            </a:endParaRPr>
          </a:p>
        </p:txBody>
      </p:sp>
      <p:pic>
        <p:nvPicPr>
          <p:cNvPr id="324" name="Google Shape;324;p27"/>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325" name="Google Shape;325;p27"/>
          <p:cNvPicPr preferRelativeResize="0"/>
          <p:nvPr/>
        </p:nvPicPr>
        <p:blipFill rotWithShape="1">
          <a:blip r:embed="rId4">
            <a:alphaModFix/>
          </a:blip>
          <a:srcRect/>
          <a:stretch/>
        </p:blipFill>
        <p:spPr>
          <a:xfrm>
            <a:off x="8609012" y="5867400"/>
            <a:ext cx="2505205" cy="457200"/>
          </a:xfrm>
          <a:prstGeom prst="rect">
            <a:avLst/>
          </a:prstGeom>
          <a:noFill/>
          <a:ln>
            <a:noFill/>
          </a:ln>
        </p:spPr>
      </p:pic>
      <p:sp>
        <p:nvSpPr>
          <p:cNvPr id="326" name="Google Shape;326;p27"/>
          <p:cNvSpPr txBox="1"/>
          <p:nvPr/>
        </p:nvSpPr>
        <p:spPr>
          <a:xfrm>
            <a:off x="1293811" y="1001481"/>
            <a:ext cx="6892245" cy="391287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400" b="0" i="0" u="none" strike="noStrike" cap="none" dirty="0">
              <a:solidFill>
                <a:srgbClr val="C00000"/>
              </a:solidFill>
              <a:latin typeface="Arial"/>
              <a:ea typeface="Arial"/>
              <a:cs typeface="Arial"/>
              <a:sym typeface="Arial"/>
            </a:endParaRPr>
          </a:p>
          <a:p>
            <a:pPr marL="0" marR="0" lvl="0" indent="0" algn="l" rtl="0">
              <a:lnSpc>
                <a:spcPct val="90000"/>
              </a:lnSpc>
              <a:spcBef>
                <a:spcPts val="0"/>
              </a:spcBef>
              <a:spcAft>
                <a:spcPts val="0"/>
              </a:spcAft>
              <a:buNone/>
            </a:pPr>
            <a:r>
              <a:rPr lang="en-US" sz="2400" b="0" i="0" u="none" strike="noStrike" cap="none" dirty="0">
                <a:solidFill>
                  <a:srgbClr val="C00000"/>
                </a:solidFill>
                <a:latin typeface="Arial"/>
                <a:ea typeface="Arial"/>
                <a:cs typeface="Arial"/>
                <a:sym typeface="Arial"/>
              </a:rPr>
              <a:t>SEED Team</a:t>
            </a:r>
            <a:endParaRPr dirty="0"/>
          </a:p>
          <a:p>
            <a:pPr marL="0" marR="0" lvl="0" indent="0" algn="l" rtl="0">
              <a:lnSpc>
                <a:spcPct val="150000"/>
              </a:lnSpc>
              <a:spcBef>
                <a:spcPts val="0"/>
              </a:spcBef>
              <a:spcAft>
                <a:spcPts val="0"/>
              </a:spcAft>
              <a:buNone/>
            </a:pPr>
            <a:r>
              <a:rPr lang="en-US" sz="1600" b="0" i="0" u="none" strike="noStrike" cap="none" dirty="0">
                <a:solidFill>
                  <a:schemeClr val="dk1"/>
                </a:solidFill>
                <a:latin typeface="Arial"/>
                <a:ea typeface="Arial"/>
                <a:cs typeface="Arial"/>
                <a:sym typeface="Arial"/>
              </a:rPr>
              <a:t>Meredith Anderson		meredith@sierranevadaalliance.org</a:t>
            </a:r>
          </a:p>
          <a:p>
            <a:pPr marL="0" marR="0" lvl="0" indent="0" algn="l" rtl="0">
              <a:lnSpc>
                <a:spcPct val="150000"/>
              </a:lnSpc>
              <a:spcBef>
                <a:spcPts val="0"/>
              </a:spcBef>
              <a:spcAft>
                <a:spcPts val="0"/>
              </a:spcAft>
              <a:buNone/>
            </a:pPr>
            <a:r>
              <a:rPr lang="en-US" sz="1600" dirty="0">
                <a:solidFill>
                  <a:schemeClr val="dk1"/>
                </a:solidFill>
              </a:rPr>
              <a:t>Sam Ruderman		samruderman@sierranevadaalliance.org</a:t>
            </a:r>
            <a:endParaRPr lang="en-US" sz="16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1600" b="0" i="0" u="none" strike="noStrike" cap="none" dirty="0">
                <a:solidFill>
                  <a:schemeClr val="dk1"/>
                </a:solidFill>
                <a:latin typeface="Arial"/>
                <a:ea typeface="Arial"/>
                <a:cs typeface="Arial"/>
                <a:sym typeface="Arial"/>
              </a:rPr>
              <a:t>Ray Jarvis		rjarvis@cityofslt.us</a:t>
            </a:r>
          </a:p>
          <a:p>
            <a:pPr marL="0" marR="0" lvl="0" indent="0" algn="l" rtl="0">
              <a:lnSpc>
                <a:spcPct val="150000"/>
              </a:lnSpc>
              <a:spcBef>
                <a:spcPts val="0"/>
              </a:spcBef>
              <a:spcAft>
                <a:spcPts val="0"/>
              </a:spcAft>
              <a:buNone/>
            </a:pPr>
            <a:r>
              <a:rPr lang="en-US" sz="1600" b="0" i="0" u="none" strike="noStrike" cap="none" dirty="0">
                <a:solidFill>
                  <a:schemeClr val="dk1"/>
                </a:solidFill>
                <a:latin typeface="Arial"/>
                <a:ea typeface="Arial"/>
                <a:cs typeface="Arial"/>
                <a:sym typeface="Arial"/>
              </a:rPr>
              <a:t>Nathan McKenzie 		nathan@seiinc.org</a:t>
            </a:r>
            <a:endParaRPr dirty="0"/>
          </a:p>
          <a:p>
            <a:pPr marL="0" marR="0" lvl="0" indent="0" algn="l" rtl="0">
              <a:lnSpc>
                <a:spcPct val="150000"/>
              </a:lnSpc>
              <a:spcBef>
                <a:spcPts val="0"/>
              </a:spcBef>
              <a:spcAft>
                <a:spcPts val="0"/>
              </a:spcAft>
              <a:buNone/>
            </a:pPr>
            <a:r>
              <a:rPr lang="en-US" sz="1600" b="0" i="0" u="none" strike="noStrike" cap="none" dirty="0">
                <a:solidFill>
                  <a:schemeClr val="dk1"/>
                </a:solidFill>
                <a:latin typeface="Arial"/>
                <a:ea typeface="Arial"/>
                <a:cs typeface="Arial"/>
                <a:sym typeface="Arial"/>
              </a:rPr>
              <a:t>Jonathan Whelan 		jonathan.whelan@optonyusa.com</a:t>
            </a:r>
            <a:endParaRPr lang="en-US" dirty="0"/>
          </a:p>
          <a:p>
            <a:pPr>
              <a:lnSpc>
                <a:spcPct val="150000"/>
              </a:lnSpc>
            </a:pPr>
            <a:r>
              <a:rPr lang="en-US" sz="1600" dirty="0">
                <a:solidFill>
                  <a:schemeClr val="dk1"/>
                </a:solidFill>
              </a:rPr>
              <a:t>Sam Hill-</a:t>
            </a:r>
            <a:r>
              <a:rPr lang="en-US" sz="1600" dirty="0" err="1">
                <a:solidFill>
                  <a:schemeClr val="dk1"/>
                </a:solidFill>
              </a:rPr>
              <a:t>Cristol</a:t>
            </a:r>
            <a:r>
              <a:rPr lang="en-US" sz="1600" dirty="0">
                <a:solidFill>
                  <a:schemeClr val="dk1"/>
                </a:solidFill>
              </a:rPr>
              <a:t>		sam.hill-cristol@optonyusa.com</a:t>
            </a:r>
            <a:endParaRPr sz="1600" dirty="0">
              <a:solidFill>
                <a:schemeClr val="dk1"/>
              </a:solidFill>
            </a:endParaRPr>
          </a:p>
          <a:p>
            <a:pPr marL="0" marR="0" lvl="0" indent="0" algn="l" rtl="0">
              <a:lnSpc>
                <a:spcPct val="90000"/>
              </a:lnSpc>
              <a:spcBef>
                <a:spcPts val="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2400" b="0" i="0" u="none" strike="noStrike" cap="none" dirty="0">
                <a:solidFill>
                  <a:srgbClr val="C00000"/>
                </a:solidFill>
                <a:latin typeface="Arial"/>
                <a:ea typeface="Arial"/>
                <a:cs typeface="Arial"/>
                <a:sym typeface="Arial"/>
              </a:rPr>
              <a:t>Sierra Business Council</a:t>
            </a:r>
            <a:endParaRPr sz="2400" b="0" i="0" u="none" strike="noStrike" cap="none" dirty="0">
              <a:solidFill>
                <a:srgbClr val="C00000"/>
              </a:solidFill>
              <a:latin typeface="Arial"/>
              <a:ea typeface="Arial"/>
              <a:cs typeface="Arial"/>
              <a:sym typeface="Arial"/>
            </a:endParaRPr>
          </a:p>
          <a:p>
            <a:pPr marL="0" marR="0" lvl="0" indent="0" algn="l" rtl="0">
              <a:lnSpc>
                <a:spcPct val="150000"/>
              </a:lnSpc>
              <a:spcBef>
                <a:spcPts val="0"/>
              </a:spcBef>
              <a:spcAft>
                <a:spcPts val="0"/>
              </a:spcAft>
              <a:buNone/>
            </a:pPr>
            <a:r>
              <a:rPr lang="en-US" sz="1600" b="0" i="0" u="none" strike="noStrike" cap="none" dirty="0">
                <a:solidFill>
                  <a:schemeClr val="dk1"/>
                </a:solidFill>
                <a:latin typeface="Arial"/>
                <a:ea typeface="Arial"/>
                <a:cs typeface="Arial"/>
                <a:sym typeface="Arial"/>
              </a:rPr>
              <a:t>Paul </a:t>
            </a:r>
            <a:r>
              <a:rPr lang="en-US" sz="1600" b="0" i="0" u="none" strike="noStrike" cap="none" dirty="0" err="1">
                <a:solidFill>
                  <a:schemeClr val="dk1"/>
                </a:solidFill>
                <a:latin typeface="Arial"/>
                <a:ea typeface="Arial"/>
                <a:cs typeface="Arial"/>
                <a:sym typeface="Arial"/>
              </a:rPr>
              <a:t>Ahrns</a:t>
            </a:r>
            <a:r>
              <a:rPr lang="en-US" sz="1600" b="0" i="0" u="none" strike="noStrike" cap="none" dirty="0">
                <a:solidFill>
                  <a:schemeClr val="dk1"/>
                </a:solidFill>
                <a:latin typeface="Arial"/>
                <a:ea typeface="Arial"/>
                <a:cs typeface="Arial"/>
                <a:sym typeface="Arial"/>
              </a:rPr>
              <a:t>		</a:t>
            </a:r>
            <a:r>
              <a:rPr lang="en-US" sz="1600" dirty="0">
                <a:solidFill>
                  <a:schemeClr val="dk1"/>
                </a:solidFill>
              </a:rPr>
              <a:t>pa</a:t>
            </a:r>
            <a:r>
              <a:rPr lang="en-US" sz="1600" b="0" i="0" u="none" strike="noStrike" cap="none" dirty="0">
                <a:solidFill>
                  <a:schemeClr val="dk1"/>
                </a:solidFill>
                <a:latin typeface="Arial"/>
                <a:ea typeface="Arial"/>
                <a:cs typeface="Arial"/>
                <a:sym typeface="Arial"/>
              </a:rPr>
              <a:t>hrns@sierrabusiness.org</a:t>
            </a:r>
          </a:p>
          <a:p>
            <a:pPr marL="0" marR="0" lvl="0" indent="0" algn="l" rtl="0">
              <a:lnSpc>
                <a:spcPct val="150000"/>
              </a:lnSpc>
              <a:spcBef>
                <a:spcPts val="0"/>
              </a:spcBef>
              <a:spcAft>
                <a:spcPts val="0"/>
              </a:spcAft>
              <a:buNone/>
            </a:pPr>
            <a:r>
              <a:rPr lang="en-US" sz="1600" dirty="0">
                <a:solidFill>
                  <a:schemeClr val="dk1"/>
                </a:solidFill>
              </a:rPr>
              <a:t>Simone </a:t>
            </a:r>
            <a:r>
              <a:rPr lang="en-US" sz="1600" dirty="0" err="1">
                <a:solidFill>
                  <a:schemeClr val="dk1"/>
                </a:solidFill>
              </a:rPr>
              <a:t>Cordery</a:t>
            </a:r>
            <a:r>
              <a:rPr lang="en-US" sz="1600" dirty="0">
                <a:solidFill>
                  <a:schemeClr val="dk1"/>
                </a:solidFill>
              </a:rPr>
              <a:t>-Cotter	scordery-cotter@sbcouncil.org</a:t>
            </a:r>
            <a:endParaRPr sz="16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0" i="0" u="none" strike="noStrike" cap="none">
                <a:solidFill>
                  <a:schemeClr val="accent1"/>
                </a:solidFill>
                <a:latin typeface="Arial"/>
                <a:ea typeface="Arial"/>
                <a:cs typeface="Arial"/>
                <a:sym typeface="Arial"/>
              </a:rPr>
              <a:t>About Optony Inc.</a:t>
            </a:r>
            <a:endParaRPr/>
          </a:p>
        </p:txBody>
      </p:sp>
      <p:sp>
        <p:nvSpPr>
          <p:cNvPr id="168" name="Google Shape;168;p18"/>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4</a:t>
            </a:fld>
            <a:endParaRPr sz="800" b="0" i="0" u="none" strike="noStrike" cap="none">
              <a:solidFill>
                <a:schemeClr val="lt1"/>
              </a:solidFill>
              <a:latin typeface="Arial"/>
              <a:ea typeface="Arial"/>
              <a:cs typeface="Arial"/>
              <a:sym typeface="Arial"/>
            </a:endParaRPr>
          </a:p>
        </p:txBody>
      </p:sp>
      <p:pic>
        <p:nvPicPr>
          <p:cNvPr id="170" name="Google Shape;170;p18"/>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171" name="Google Shape;171;p18"/>
          <p:cNvPicPr preferRelativeResize="0"/>
          <p:nvPr/>
        </p:nvPicPr>
        <p:blipFill rotWithShape="1">
          <a:blip r:embed="rId4">
            <a:alphaModFix/>
          </a:blip>
          <a:srcRect/>
          <a:stretch/>
        </p:blipFill>
        <p:spPr>
          <a:xfrm>
            <a:off x="8609012" y="5867400"/>
            <a:ext cx="2505205" cy="457200"/>
          </a:xfrm>
          <a:prstGeom prst="rect">
            <a:avLst/>
          </a:prstGeom>
          <a:noFill/>
          <a:ln>
            <a:noFill/>
          </a:ln>
        </p:spPr>
      </p:pic>
      <p:sp>
        <p:nvSpPr>
          <p:cNvPr id="172" name="Google Shape;172;p18"/>
          <p:cNvSpPr txBox="1"/>
          <p:nvPr/>
        </p:nvSpPr>
        <p:spPr>
          <a:xfrm>
            <a:off x="1890712" y="1676400"/>
            <a:ext cx="8407400" cy="1676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Optony</a:t>
            </a:r>
            <a:r>
              <a:rPr lang="en-US" sz="1800" b="0" i="0" u="none" strike="noStrike" cap="none">
                <a:solidFill>
                  <a:schemeClr val="dk1"/>
                </a:solidFill>
                <a:latin typeface="Arial"/>
                <a:ea typeface="Arial"/>
                <a:cs typeface="Arial"/>
                <a:sym typeface="Arial"/>
              </a:rPr>
              <a:t> develops and deploys clean energy best practices across the entire project lifecycle for government agencies, schools, banks and commercial organizations.  Optony has been involved in over 3GW of project activity globally from strategy to project commissioning.</a:t>
            </a:r>
            <a:endParaRPr/>
          </a:p>
          <a:p>
            <a:pPr marL="0" marR="0" lvl="0" indent="0" algn="l" rtl="0">
              <a:lnSpc>
                <a:spcPct val="90000"/>
              </a:lnSpc>
              <a:spcBef>
                <a:spcPts val="18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73" name="Google Shape;173;p18"/>
          <p:cNvSpPr/>
          <p:nvPr/>
        </p:nvSpPr>
        <p:spPr>
          <a:xfrm>
            <a:off x="2779712" y="5028804"/>
            <a:ext cx="6629401" cy="738664"/>
          </a:xfrm>
          <a:prstGeom prst="rect">
            <a:avLst/>
          </a:prstGeom>
          <a:solidFill>
            <a:srgbClr val="EFEEC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0" i="1" u="none" strike="noStrike" cap="none">
                <a:solidFill>
                  <a:srgbClr val="254061"/>
                </a:solidFill>
                <a:latin typeface="Arial"/>
                <a:ea typeface="Arial"/>
                <a:cs typeface="Arial"/>
                <a:sym typeface="Arial"/>
              </a:rPr>
              <a:t>“Optony's consulting service is a must-have for any organization considering an investment in solar. Based on Optony’s comprehensive analysis and recommendations, we now have a low-risk, high-return solar strategy.”</a:t>
            </a:r>
            <a:endParaRPr sz="1400" b="0" i="0" u="none" strike="noStrike" cap="none">
              <a:solidFill>
                <a:srgbClr val="254061"/>
              </a:solidFill>
              <a:latin typeface="Arial"/>
              <a:ea typeface="Arial"/>
              <a:cs typeface="Arial"/>
              <a:sym typeface="Arial"/>
            </a:endParaRPr>
          </a:p>
        </p:txBody>
      </p:sp>
      <p:pic>
        <p:nvPicPr>
          <p:cNvPr id="174" name="Google Shape;174;p18" descr="Energy Awards FINALIST logo"/>
          <p:cNvPicPr preferRelativeResize="0"/>
          <p:nvPr/>
        </p:nvPicPr>
        <p:blipFill rotWithShape="1">
          <a:blip r:embed="rId5">
            <a:alphaModFix/>
          </a:blip>
          <a:srcRect/>
          <a:stretch/>
        </p:blipFill>
        <p:spPr>
          <a:xfrm>
            <a:off x="7853362" y="3352800"/>
            <a:ext cx="1225550" cy="687388"/>
          </a:xfrm>
          <a:prstGeom prst="rect">
            <a:avLst/>
          </a:prstGeom>
          <a:noFill/>
          <a:ln>
            <a:noFill/>
          </a:ln>
        </p:spPr>
      </p:pic>
      <p:pic>
        <p:nvPicPr>
          <p:cNvPr id="175" name="Google Shape;175;p18"/>
          <p:cNvPicPr preferRelativeResize="0"/>
          <p:nvPr/>
        </p:nvPicPr>
        <p:blipFill rotWithShape="1">
          <a:blip r:embed="rId6">
            <a:alphaModFix/>
          </a:blip>
          <a:srcRect/>
          <a:stretch/>
        </p:blipFill>
        <p:spPr>
          <a:xfrm>
            <a:off x="2093912" y="3276600"/>
            <a:ext cx="958850" cy="958850"/>
          </a:xfrm>
          <a:prstGeom prst="rect">
            <a:avLst/>
          </a:prstGeom>
          <a:noFill/>
          <a:ln>
            <a:noFill/>
          </a:ln>
        </p:spPr>
      </p:pic>
      <p:pic>
        <p:nvPicPr>
          <p:cNvPr id="176" name="Google Shape;176;p18"/>
          <p:cNvPicPr preferRelativeResize="0"/>
          <p:nvPr/>
        </p:nvPicPr>
        <p:blipFill rotWithShape="1">
          <a:blip r:embed="rId7">
            <a:alphaModFix/>
          </a:blip>
          <a:srcRect/>
          <a:stretch/>
        </p:blipFill>
        <p:spPr>
          <a:xfrm>
            <a:off x="3890962" y="3505200"/>
            <a:ext cx="1262063" cy="454025"/>
          </a:xfrm>
          <a:prstGeom prst="rect">
            <a:avLst/>
          </a:prstGeom>
          <a:noFill/>
          <a:ln>
            <a:noFill/>
          </a:ln>
        </p:spPr>
      </p:pic>
      <p:sp>
        <p:nvSpPr>
          <p:cNvPr id="177" name="Google Shape;177;p18"/>
          <p:cNvSpPr txBox="1"/>
          <p:nvPr/>
        </p:nvSpPr>
        <p:spPr>
          <a:xfrm>
            <a:off x="1922462" y="4267200"/>
            <a:ext cx="1358900" cy="4460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1" u="none" strike="noStrike" cap="none">
                <a:solidFill>
                  <a:schemeClr val="dk1"/>
                </a:solidFill>
                <a:latin typeface="Calibri"/>
                <a:ea typeface="Calibri"/>
                <a:cs typeface="Calibri"/>
                <a:sym typeface="Calibri"/>
              </a:rPr>
              <a:t>Award Winning</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000" b="0" i="1" u="none" strike="noStrike" cap="none">
                <a:solidFill>
                  <a:schemeClr val="dk1"/>
                </a:solidFill>
                <a:latin typeface="Calibri"/>
                <a:ea typeface="Calibri"/>
                <a:cs typeface="Calibri"/>
                <a:sym typeface="Calibri"/>
              </a:rPr>
              <a:t> Pubic Sector Project</a:t>
            </a:r>
            <a:endParaRPr sz="1200" b="0" i="0" u="none" strike="noStrike" cap="none">
              <a:solidFill>
                <a:schemeClr val="dk1"/>
              </a:solidFill>
              <a:latin typeface="Times New Roman"/>
              <a:ea typeface="Times New Roman"/>
              <a:cs typeface="Times New Roman"/>
              <a:sym typeface="Times New Roman"/>
            </a:endParaRPr>
          </a:p>
        </p:txBody>
      </p:sp>
      <p:sp>
        <p:nvSpPr>
          <p:cNvPr id="178" name="Google Shape;178;p18"/>
          <p:cNvSpPr txBox="1"/>
          <p:nvPr/>
        </p:nvSpPr>
        <p:spPr>
          <a:xfrm>
            <a:off x="3814762" y="4267200"/>
            <a:ext cx="1358900" cy="4460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1" u="none" strike="noStrike" cap="none">
                <a:solidFill>
                  <a:schemeClr val="dk1"/>
                </a:solidFill>
                <a:latin typeface="Calibri"/>
                <a:ea typeface="Calibri"/>
                <a:cs typeface="Calibri"/>
                <a:sym typeface="Calibri"/>
              </a:rPr>
              <a:t>Award Winning</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000" b="0" i="1" u="none" strike="noStrike" cap="none">
                <a:solidFill>
                  <a:schemeClr val="dk1"/>
                </a:solidFill>
                <a:latin typeface="Calibri"/>
                <a:ea typeface="Calibri"/>
                <a:cs typeface="Calibri"/>
                <a:sym typeface="Calibri"/>
              </a:rPr>
              <a:t> Pubic Sector Project</a:t>
            </a:r>
            <a:endParaRPr sz="1200" b="0" i="0" u="none" strike="noStrike" cap="none">
              <a:solidFill>
                <a:schemeClr val="dk1"/>
              </a:solidFill>
              <a:latin typeface="Times New Roman"/>
              <a:ea typeface="Times New Roman"/>
              <a:cs typeface="Times New Roman"/>
              <a:sym typeface="Times New Roman"/>
            </a:endParaRPr>
          </a:p>
        </p:txBody>
      </p:sp>
      <p:sp>
        <p:nvSpPr>
          <p:cNvPr id="179" name="Google Shape;179;p18"/>
          <p:cNvSpPr txBox="1"/>
          <p:nvPr/>
        </p:nvSpPr>
        <p:spPr>
          <a:xfrm>
            <a:off x="5643562" y="4267200"/>
            <a:ext cx="1600200" cy="5984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1" u="none" strike="noStrike" cap="none">
                <a:solidFill>
                  <a:schemeClr val="dk1"/>
                </a:solidFill>
                <a:latin typeface="Calibri"/>
                <a:ea typeface="Calibri"/>
                <a:cs typeface="Calibri"/>
                <a:sym typeface="Calibri"/>
              </a:rPr>
              <a:t>Multiple Grant-Winner for Solar Market Transformation</a:t>
            </a:r>
            <a:endParaRPr sz="1200" b="0" i="0" u="none" strike="noStrike" cap="none">
              <a:solidFill>
                <a:schemeClr val="dk1"/>
              </a:solidFill>
              <a:latin typeface="Times New Roman"/>
              <a:ea typeface="Times New Roman"/>
              <a:cs typeface="Times New Roman"/>
              <a:sym typeface="Times New Roman"/>
            </a:endParaRPr>
          </a:p>
        </p:txBody>
      </p:sp>
      <p:pic>
        <p:nvPicPr>
          <p:cNvPr id="180" name="Google Shape;180;p18"/>
          <p:cNvPicPr preferRelativeResize="0"/>
          <p:nvPr/>
        </p:nvPicPr>
        <p:blipFill rotWithShape="1">
          <a:blip r:embed="rId8">
            <a:alphaModFix/>
          </a:blip>
          <a:srcRect/>
          <a:stretch/>
        </p:blipFill>
        <p:spPr>
          <a:xfrm>
            <a:off x="5948362" y="3276600"/>
            <a:ext cx="898525" cy="793750"/>
          </a:xfrm>
          <a:prstGeom prst="rect">
            <a:avLst/>
          </a:prstGeom>
          <a:noFill/>
          <a:ln>
            <a:noFill/>
          </a:ln>
        </p:spPr>
      </p:pic>
      <p:sp>
        <p:nvSpPr>
          <p:cNvPr id="181" name="Google Shape;181;p18"/>
          <p:cNvSpPr txBox="1"/>
          <p:nvPr/>
        </p:nvSpPr>
        <p:spPr>
          <a:xfrm>
            <a:off x="7859712" y="4267200"/>
            <a:ext cx="1358900" cy="4460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1" u="none" strike="noStrike" cap="none">
                <a:solidFill>
                  <a:schemeClr val="dk1"/>
                </a:solidFill>
                <a:latin typeface="Calibri"/>
                <a:ea typeface="Calibri"/>
                <a:cs typeface="Calibri"/>
                <a:sym typeface="Calibri"/>
              </a:rPr>
              <a:t>Best of Silicon Valley Recognition for Energy Services</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0" i="0" u="none" strike="noStrike" cap="none">
                <a:solidFill>
                  <a:schemeClr val="accent1"/>
                </a:solidFill>
                <a:latin typeface="Arial"/>
                <a:ea typeface="Arial"/>
                <a:cs typeface="Arial"/>
                <a:sym typeface="Arial"/>
              </a:rPr>
              <a:t>About Sierra Business Council (SBC)</a:t>
            </a:r>
            <a:endParaRPr sz="3200" b="0" i="0" u="none" strike="noStrike" cap="none">
              <a:solidFill>
                <a:schemeClr val="accent1"/>
              </a:solidFill>
              <a:latin typeface="Arial"/>
              <a:ea typeface="Arial"/>
              <a:cs typeface="Arial"/>
              <a:sym typeface="Arial"/>
            </a:endParaRPr>
          </a:p>
        </p:txBody>
      </p:sp>
      <p:sp>
        <p:nvSpPr>
          <p:cNvPr id="146" name="Google Shape;146;p16"/>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5</a:t>
            </a:fld>
            <a:endParaRPr sz="800" b="0" i="0" u="none" strike="noStrike" cap="none">
              <a:solidFill>
                <a:schemeClr val="lt1"/>
              </a:solidFill>
              <a:latin typeface="Arial"/>
              <a:ea typeface="Arial"/>
              <a:cs typeface="Arial"/>
              <a:sym typeface="Arial"/>
            </a:endParaRPr>
          </a:p>
        </p:txBody>
      </p:sp>
      <p:pic>
        <p:nvPicPr>
          <p:cNvPr id="148" name="Google Shape;148;p16"/>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149" name="Google Shape;149;p16"/>
          <p:cNvPicPr preferRelativeResize="0"/>
          <p:nvPr/>
        </p:nvPicPr>
        <p:blipFill rotWithShape="1">
          <a:blip r:embed="rId4">
            <a:alphaModFix/>
          </a:blip>
          <a:srcRect/>
          <a:stretch/>
        </p:blipFill>
        <p:spPr>
          <a:xfrm>
            <a:off x="8609012" y="5867400"/>
            <a:ext cx="2505205" cy="457200"/>
          </a:xfrm>
          <a:prstGeom prst="rect">
            <a:avLst/>
          </a:prstGeom>
          <a:noFill/>
          <a:ln>
            <a:noFill/>
          </a:ln>
        </p:spPr>
      </p:pic>
      <p:sp>
        <p:nvSpPr>
          <p:cNvPr id="150" name="Google Shape;150;p16"/>
          <p:cNvSpPr/>
          <p:nvPr/>
        </p:nvSpPr>
        <p:spPr>
          <a:xfrm>
            <a:off x="1522876" y="1712416"/>
            <a:ext cx="9143536" cy="44319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rgbClr val="000000"/>
                </a:solidFill>
                <a:latin typeface="Arial"/>
                <a:ea typeface="Arial"/>
                <a:cs typeface="Arial"/>
                <a:sym typeface="Arial"/>
              </a:rPr>
              <a:t>Sierra Business Council is an organization focusing on the environment, communities, and economies of the Sierra region. We’re a certified non-profit in both California and Nevada and have a 20-year history in the region.</a:t>
            </a:r>
            <a:endParaRPr sz="18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p>
            <a:pPr marL="400050" marR="0" lvl="1" indent="0" algn="l" rtl="0">
              <a:spcBef>
                <a:spcPts val="0"/>
              </a:spcBef>
              <a:spcAft>
                <a:spcPts val="0"/>
              </a:spcAft>
              <a:buNone/>
            </a:pPr>
            <a:r>
              <a:rPr lang="en-US" sz="1800" b="0" i="1" u="none" strike="noStrike" cap="none">
                <a:solidFill>
                  <a:srgbClr val="525B13"/>
                </a:solidFill>
                <a:latin typeface="Arial"/>
                <a:ea typeface="Arial"/>
                <a:cs typeface="Arial"/>
                <a:sym typeface="Arial"/>
              </a:rPr>
              <a:t>Implements projects in several areas of expertise</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Community planning</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Natural area conservation and open space planning</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Rural economic development</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Collaborative process facilitation</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Sustainable business practices</a:t>
            </a:r>
            <a:endParaRPr/>
          </a:p>
          <a:p>
            <a:pPr marL="400050" marR="0" lvl="1" indent="0" algn="l" rtl="0">
              <a:spcBef>
                <a:spcPts val="600"/>
              </a:spcBef>
              <a:spcAft>
                <a:spcPts val="0"/>
              </a:spcAft>
              <a:buNone/>
            </a:pPr>
            <a:endParaRPr sz="1800" b="0" i="0" u="none" strike="noStrike" cap="none">
              <a:solidFill>
                <a:srgbClr val="000000"/>
              </a:solidFill>
              <a:latin typeface="Arial"/>
              <a:ea typeface="Arial"/>
              <a:cs typeface="Arial"/>
              <a:sym typeface="Arial"/>
            </a:endParaRPr>
          </a:p>
          <a:p>
            <a:pPr marL="400050" marR="0" lvl="1" indent="0" algn="l" rtl="0">
              <a:spcBef>
                <a:spcPts val="0"/>
              </a:spcBef>
              <a:spcAft>
                <a:spcPts val="0"/>
              </a:spcAft>
              <a:buNone/>
            </a:pPr>
            <a:r>
              <a:rPr lang="en-US" sz="1800" b="0" i="0" u="none" strike="noStrike" cap="none">
                <a:solidFill>
                  <a:srgbClr val="525B13"/>
                </a:solidFill>
                <a:latin typeface="Arial"/>
                <a:ea typeface="Arial"/>
                <a:cs typeface="Arial"/>
                <a:sym typeface="Arial"/>
              </a:rPr>
              <a:t> … </a:t>
            </a:r>
            <a:r>
              <a:rPr lang="en-US" sz="1800" b="0" i="1" u="none" strike="noStrike" cap="none">
                <a:solidFill>
                  <a:srgbClr val="525B13"/>
                </a:solidFill>
                <a:latin typeface="Arial"/>
                <a:ea typeface="Arial"/>
                <a:cs typeface="Arial"/>
                <a:sym typeface="Arial"/>
              </a:rPr>
              <a:t>to increase community vitality, economic prosperity, environmental quality, and social fairness in the Sierra Nevada.</a:t>
            </a:r>
            <a:endParaRPr sz="1800" b="0" i="0" u="none" strike="noStrike" cap="none">
              <a:solidFill>
                <a:srgbClr val="525B13"/>
              </a:solidFill>
              <a:latin typeface="Arial"/>
              <a:ea typeface="Arial"/>
              <a:cs typeface="Arial"/>
              <a:sym typeface="Arial"/>
            </a:endParaRPr>
          </a:p>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151" name="Google Shape;151;p16" descr="A close up of a logo&#10;&#10;Description generated with very high confidence"/>
          <p:cNvPicPr preferRelativeResize="0"/>
          <p:nvPr/>
        </p:nvPicPr>
        <p:blipFill rotWithShape="1">
          <a:blip r:embed="rId5">
            <a:alphaModFix/>
          </a:blip>
          <a:srcRect l="10615" t="19231" r="11845" b="20460"/>
          <a:stretch/>
        </p:blipFill>
        <p:spPr>
          <a:xfrm>
            <a:off x="8761412" y="2743200"/>
            <a:ext cx="2057400" cy="16002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3">
            <a:alphaModFix/>
          </a:blip>
          <a:srcRect/>
          <a:stretch/>
        </p:blipFill>
        <p:spPr>
          <a:xfrm>
            <a:off x="1217612" y="5791200"/>
            <a:ext cx="1137828" cy="457200"/>
          </a:xfrm>
          <a:prstGeom prst="rect">
            <a:avLst/>
          </a:prstGeom>
          <a:noFill/>
          <a:ln>
            <a:noFill/>
          </a:ln>
        </p:spPr>
      </p:pic>
      <p:sp>
        <p:nvSpPr>
          <p:cNvPr id="187" name="Google Shape;187;p19"/>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1" i="0" u="none" strike="noStrike" cap="none" dirty="0">
                <a:solidFill>
                  <a:schemeClr val="accent1"/>
                </a:solidFill>
                <a:latin typeface="Arial"/>
                <a:ea typeface="Arial"/>
                <a:cs typeface="Arial"/>
                <a:sym typeface="Arial"/>
              </a:rPr>
              <a:t>The SEED Fund</a:t>
            </a:r>
            <a:endParaRPr b="1" dirty="0"/>
          </a:p>
        </p:txBody>
      </p:sp>
      <p:sp>
        <p:nvSpPr>
          <p:cNvPr id="188" name="Google Shape;188;p19"/>
          <p:cNvSpPr txBox="1">
            <a:spLocks noGrp="1"/>
          </p:cNvSpPr>
          <p:nvPr>
            <p:ph type="body" idx="1"/>
          </p:nvPr>
        </p:nvSpPr>
        <p:spPr>
          <a:xfrm>
            <a:off x="1494850" y="1905000"/>
            <a:ext cx="9143538" cy="4114800"/>
          </a:xfrm>
          <a:prstGeom prst="rect">
            <a:avLst/>
          </a:prstGeom>
          <a:noFill/>
          <a:ln>
            <a:noFill/>
          </a:ln>
        </p:spPr>
        <p:txBody>
          <a:bodyPr spcFirstLastPara="1" wrap="square" lIns="91425" tIns="45700" rIns="91425" bIns="45700" anchor="t" anchorCtr="0">
            <a:noAutofit/>
          </a:bodyPr>
          <a:lstStyle/>
          <a:p>
            <a:pPr marL="274320" lvl="0" indent="-247650">
              <a:lnSpc>
                <a:spcPct val="80000"/>
              </a:lnSpc>
              <a:spcBef>
                <a:spcPts val="0"/>
              </a:spcBef>
              <a:buSzPts val="1800"/>
            </a:pPr>
            <a:r>
              <a:rPr lang="en-US" sz="2000" dirty="0"/>
              <a:t>Collaborative group procurement for solar PV to take advantage of economies of scale</a:t>
            </a:r>
          </a:p>
          <a:p>
            <a:pPr marL="274320" lvl="0" indent="-247650">
              <a:lnSpc>
                <a:spcPct val="80000"/>
              </a:lnSpc>
              <a:buSzPts val="1800"/>
            </a:pPr>
            <a:r>
              <a:rPr lang="en-US" sz="2000" dirty="0"/>
              <a:t>Revolving fund addresses the barrier of upfront costs</a:t>
            </a:r>
          </a:p>
          <a:p>
            <a:pPr marL="548640" lvl="1" indent="-225425">
              <a:lnSpc>
                <a:spcPct val="80000"/>
              </a:lnSpc>
              <a:buSzPts val="1800"/>
            </a:pPr>
            <a:r>
              <a:rPr lang="en-US" dirty="0"/>
              <a:t>3-step opt-in program to empower private and public agencies to evaluate solar PV projects and participate in collaborative procurement</a:t>
            </a:r>
          </a:p>
          <a:p>
            <a:pPr marL="548640" lvl="1" indent="-225425">
              <a:lnSpc>
                <a:spcPct val="80000"/>
              </a:lnSpc>
              <a:buSzPts val="1800"/>
            </a:pPr>
            <a:r>
              <a:rPr lang="en-US" dirty="0"/>
              <a:t>Does not require upfront funds for project planning, site assessments, or procurement activities</a:t>
            </a:r>
          </a:p>
          <a:p>
            <a:pPr marL="274320" lvl="0" indent="-247650">
              <a:lnSpc>
                <a:spcPct val="80000"/>
              </a:lnSpc>
              <a:buSzPts val="1800"/>
            </a:pPr>
            <a:r>
              <a:rPr lang="en-US" sz="2000" dirty="0"/>
              <a:t>Provides unbiased technical and financial analysis to help evaluate solar PV procurement options</a:t>
            </a:r>
          </a:p>
          <a:p>
            <a:pPr marL="274320" lvl="0" indent="-247650">
              <a:lnSpc>
                <a:spcPct val="80000"/>
              </a:lnSpc>
              <a:buSzPts val="1800"/>
            </a:pPr>
            <a:r>
              <a:rPr lang="en-US" sz="2000" dirty="0"/>
              <a:t>If projects gain approval, vendors reimburse a small percentage of project cost to the SEED fund</a:t>
            </a:r>
            <a:endParaRPr sz="2000" b="0" i="0" u="none" strike="noStrike" cap="none" dirty="0">
              <a:solidFill>
                <a:schemeClr val="dk1"/>
              </a:solidFill>
              <a:latin typeface="Arial"/>
              <a:ea typeface="Arial"/>
              <a:cs typeface="Arial"/>
              <a:sym typeface="Arial"/>
            </a:endParaRPr>
          </a:p>
        </p:txBody>
      </p:sp>
      <p:sp>
        <p:nvSpPr>
          <p:cNvPr id="189" name="Google Shape;189;p19"/>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6</a:t>
            </a:fld>
            <a:endParaRPr sz="800" b="0" i="0" u="none" strike="noStrike" cap="none">
              <a:solidFill>
                <a:schemeClr val="lt1"/>
              </a:solidFill>
              <a:latin typeface="Arial"/>
              <a:ea typeface="Arial"/>
              <a:cs typeface="Arial"/>
              <a:sym typeface="Arial"/>
            </a:endParaRPr>
          </a:p>
        </p:txBody>
      </p:sp>
      <p:pic>
        <p:nvPicPr>
          <p:cNvPr id="191" name="Google Shape;191;p19"/>
          <p:cNvPicPr preferRelativeResize="0"/>
          <p:nvPr/>
        </p:nvPicPr>
        <p:blipFill rotWithShape="1">
          <a:blip r:embed="rId4">
            <a:alphaModFix/>
          </a:blip>
          <a:srcRect/>
          <a:stretch/>
        </p:blipFill>
        <p:spPr>
          <a:xfrm>
            <a:off x="8609012" y="5867400"/>
            <a:ext cx="2505205" cy="45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A6B727"/>
              </a:buClr>
              <a:buSzPts val="3200"/>
              <a:buFont typeface="Arial"/>
              <a:buNone/>
            </a:pPr>
            <a:r>
              <a:rPr lang="en-US" sz="3200" b="1" i="0" u="none" strike="noStrike" cap="none">
                <a:solidFill>
                  <a:srgbClr val="A6B727"/>
                </a:solidFill>
                <a:latin typeface="Arial"/>
                <a:ea typeface="Arial"/>
                <a:cs typeface="Arial"/>
                <a:sym typeface="Arial"/>
              </a:rPr>
              <a:t>SEED</a:t>
            </a:r>
            <a:r>
              <a:rPr lang="en-US" sz="3200" b="1" i="0" u="none" strike="noStrike" cap="none">
                <a:solidFill>
                  <a:schemeClr val="accent1"/>
                </a:solidFill>
                <a:latin typeface="Arial"/>
                <a:ea typeface="Arial"/>
                <a:cs typeface="Arial"/>
                <a:sym typeface="Arial"/>
              </a:rPr>
              <a:t> Fund Structure</a:t>
            </a:r>
            <a:endParaRPr b="1"/>
          </a:p>
        </p:txBody>
      </p:sp>
      <p:sp>
        <p:nvSpPr>
          <p:cNvPr id="197" name="Google Shape;197;p20"/>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7</a:t>
            </a:fld>
            <a:endParaRPr sz="800" b="0" i="0" u="none" strike="noStrike" cap="none">
              <a:solidFill>
                <a:schemeClr val="lt1"/>
              </a:solidFill>
              <a:latin typeface="Arial"/>
              <a:ea typeface="Arial"/>
              <a:cs typeface="Arial"/>
              <a:sym typeface="Arial"/>
            </a:endParaRPr>
          </a:p>
        </p:txBody>
      </p:sp>
      <p:pic>
        <p:nvPicPr>
          <p:cNvPr id="199" name="Google Shape;199;p20"/>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200" name="Google Shape;200;p20"/>
          <p:cNvPicPr preferRelativeResize="0"/>
          <p:nvPr/>
        </p:nvPicPr>
        <p:blipFill rotWithShape="1">
          <a:blip r:embed="rId4">
            <a:alphaModFix/>
          </a:blip>
          <a:srcRect/>
          <a:stretch/>
        </p:blipFill>
        <p:spPr>
          <a:xfrm>
            <a:off x="8609012" y="5867400"/>
            <a:ext cx="2505205" cy="457200"/>
          </a:xfrm>
          <a:prstGeom prst="rect">
            <a:avLst/>
          </a:prstGeom>
          <a:noFill/>
          <a:ln>
            <a:noFill/>
          </a:ln>
        </p:spPr>
      </p:pic>
      <p:grpSp>
        <p:nvGrpSpPr>
          <p:cNvPr id="201" name="Google Shape;201;p20"/>
          <p:cNvGrpSpPr/>
          <p:nvPr/>
        </p:nvGrpSpPr>
        <p:grpSpPr>
          <a:xfrm>
            <a:off x="912812" y="2001293"/>
            <a:ext cx="10287000" cy="2855414"/>
            <a:chOff x="985370" y="1752600"/>
            <a:chExt cx="10287000" cy="2855414"/>
          </a:xfrm>
        </p:grpSpPr>
        <p:sp>
          <p:nvSpPr>
            <p:cNvPr id="202" name="Google Shape;202;p20"/>
            <p:cNvSpPr/>
            <p:nvPr/>
          </p:nvSpPr>
          <p:spPr>
            <a:xfrm>
              <a:off x="3122612" y="1752600"/>
              <a:ext cx="5943600" cy="2569182"/>
            </a:xfrm>
            <a:prstGeom prst="rect">
              <a:avLst/>
            </a:prstGeom>
            <a:noFill/>
            <a:ln w="25400" cap="flat"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accent4"/>
                  </a:solidFill>
                  <a:latin typeface="Arial"/>
                  <a:ea typeface="Arial"/>
                  <a:cs typeface="Arial"/>
                  <a:sym typeface="Arial"/>
                </a:rPr>
                <a:t>Multiple Rounds</a:t>
              </a:r>
              <a:endParaRPr/>
            </a:p>
            <a:p>
              <a:pPr marL="0" marR="0" lvl="0" indent="0" algn="ctr" rtl="0">
                <a:spcBef>
                  <a:spcPts val="0"/>
                </a:spcBef>
                <a:spcAft>
                  <a:spcPts val="0"/>
                </a:spcAft>
                <a:buNone/>
              </a:pPr>
              <a:r>
                <a:rPr lang="en-US" sz="1800" b="0" i="0" u="none" strike="noStrike" cap="none">
                  <a:solidFill>
                    <a:schemeClr val="accent4"/>
                  </a:solidFill>
                  <a:latin typeface="Arial"/>
                  <a:ea typeface="Arial"/>
                  <a:cs typeface="Arial"/>
                  <a:sym typeface="Arial"/>
                </a:rPr>
                <a:t>Regional Collaborative Purchasing Initiative</a:t>
              </a:r>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03" name="Google Shape;203;p20"/>
            <p:cNvSpPr/>
            <p:nvPr/>
          </p:nvSpPr>
          <p:spPr>
            <a:xfrm>
              <a:off x="3195170" y="2935464"/>
              <a:ext cx="2043396" cy="1299572"/>
            </a:xfrm>
            <a:prstGeom prst="roundRect">
              <a:avLst>
                <a:gd name="adj" fmla="val 16667"/>
              </a:avLst>
            </a:prstGeom>
            <a:solidFill>
              <a:schemeClr val="accent1"/>
            </a:solidFill>
            <a:ln w="25400" cap="flat" cmpd="sng">
              <a:solidFill>
                <a:srgbClr val="7985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i="0" u="none" strike="noStrike" cap="none">
                  <a:solidFill>
                    <a:schemeClr val="lt1"/>
                  </a:solidFill>
                  <a:latin typeface="Arial"/>
                  <a:ea typeface="Arial"/>
                  <a:cs typeface="Arial"/>
                  <a:sym typeface="Arial"/>
                </a:rPr>
                <a:t>SEED FUND, LLC</a:t>
              </a:r>
              <a:endParaRPr/>
            </a:p>
            <a:p>
              <a:pPr marL="0" marR="0" lvl="0" indent="0" algn="ctr" rtl="0">
                <a:spcBef>
                  <a:spcPts val="0"/>
                </a:spcBef>
                <a:spcAft>
                  <a:spcPts val="0"/>
                </a:spcAft>
                <a:buNone/>
              </a:pPr>
              <a:endParaRPr sz="1600" b="1"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1600" b="1" i="0" u="none" strike="noStrike" cap="none">
                <a:solidFill>
                  <a:schemeClr val="lt1"/>
                </a:solidFill>
                <a:latin typeface="Arial"/>
                <a:ea typeface="Arial"/>
                <a:cs typeface="Arial"/>
                <a:sym typeface="Arial"/>
              </a:endParaRPr>
            </a:p>
          </p:txBody>
        </p:sp>
        <p:sp>
          <p:nvSpPr>
            <p:cNvPr id="204" name="Google Shape;204;p20"/>
            <p:cNvSpPr/>
            <p:nvPr/>
          </p:nvSpPr>
          <p:spPr>
            <a:xfrm>
              <a:off x="9861614" y="3124200"/>
              <a:ext cx="1410756" cy="914400"/>
            </a:xfrm>
            <a:prstGeom prst="roundRect">
              <a:avLst>
                <a:gd name="adj" fmla="val 16667"/>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525B13"/>
                  </a:solidFill>
                  <a:latin typeface="Arial"/>
                  <a:ea typeface="Arial"/>
                  <a:cs typeface="Arial"/>
                  <a:sym typeface="Arial"/>
                </a:rPr>
                <a:t>VENDORS</a:t>
              </a:r>
              <a:endParaRPr/>
            </a:p>
          </p:txBody>
        </p:sp>
        <p:sp>
          <p:nvSpPr>
            <p:cNvPr id="205" name="Google Shape;205;p20"/>
            <p:cNvSpPr/>
            <p:nvPr/>
          </p:nvSpPr>
          <p:spPr>
            <a:xfrm>
              <a:off x="985370" y="1825448"/>
              <a:ext cx="1486956" cy="1533475"/>
            </a:xfrm>
            <a:prstGeom prst="roundRect">
              <a:avLst>
                <a:gd name="adj" fmla="val 16667"/>
              </a:avLst>
            </a:prstGeom>
            <a:noFill/>
            <a:ln w="25400" cap="flat" cmpd="sng">
              <a:solidFill>
                <a:srgbClr val="FFC4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dk1"/>
                  </a:solidFill>
                  <a:latin typeface="Arial"/>
                  <a:ea typeface="Arial"/>
                  <a:cs typeface="Arial"/>
                  <a:sym typeface="Arial"/>
                </a:rPr>
                <a:t>SPONSOR</a:t>
              </a:r>
              <a:endParaRPr dirty="0"/>
            </a:p>
            <a:p>
              <a:pPr marL="0" marR="0" lvl="0" indent="0" algn="ctr" rtl="0">
                <a:spcBef>
                  <a:spcPts val="0"/>
                </a:spcBef>
                <a:spcAft>
                  <a:spcPts val="0"/>
                </a:spcAft>
                <a:buNone/>
              </a:pPr>
              <a:r>
                <a:rPr lang="en-US" sz="1400" b="0" i="0" u="none" strike="noStrike" cap="none" dirty="0">
                  <a:solidFill>
                    <a:schemeClr val="dk1"/>
                  </a:solidFill>
                  <a:latin typeface="Arial"/>
                  <a:ea typeface="Arial"/>
                  <a:cs typeface="Arial"/>
                  <a:sym typeface="Arial"/>
                </a:rPr>
                <a:t>(CSI RD&amp;D Grant; Previous Rounds of SEED Fund)</a:t>
              </a:r>
              <a:endParaRPr dirty="0"/>
            </a:p>
          </p:txBody>
        </p:sp>
        <p:cxnSp>
          <p:nvCxnSpPr>
            <p:cNvPr id="206" name="Google Shape;206;p20"/>
            <p:cNvCxnSpPr>
              <a:cxnSpLocks/>
              <a:stCxn id="205" idx="2"/>
              <a:endCxn id="203" idx="1"/>
            </p:cNvCxnSpPr>
            <p:nvPr/>
          </p:nvCxnSpPr>
          <p:spPr>
            <a:xfrm rot="16200000" flipH="1">
              <a:off x="2348846" y="2738925"/>
              <a:ext cx="226327" cy="1466322"/>
            </a:xfrm>
            <a:prstGeom prst="bentConnector2">
              <a:avLst/>
            </a:prstGeom>
            <a:noFill/>
            <a:ln w="28575" cap="flat" cmpd="sng">
              <a:solidFill>
                <a:srgbClr val="C00000"/>
              </a:solidFill>
              <a:prstDash val="solid"/>
              <a:round/>
              <a:headEnd type="none" w="sm" len="sm"/>
              <a:tailEnd type="triangle" w="med" len="med"/>
            </a:ln>
          </p:spPr>
        </p:cxnSp>
        <p:sp>
          <p:nvSpPr>
            <p:cNvPr id="207" name="Google Shape;207;p20"/>
            <p:cNvSpPr/>
            <p:nvPr/>
          </p:nvSpPr>
          <p:spPr>
            <a:xfrm>
              <a:off x="7008812" y="2935464"/>
              <a:ext cx="1949358" cy="1299572"/>
            </a:xfrm>
            <a:prstGeom prst="roundRect">
              <a:avLst>
                <a:gd name="adj" fmla="val 16667"/>
              </a:avLst>
            </a:prstGeom>
            <a:solidFill>
              <a:schemeClr val="accent1"/>
            </a:solidFill>
            <a:ln w="25400" cap="flat" cmpd="sng">
              <a:solidFill>
                <a:srgbClr val="7985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i="0" u="none" strike="noStrike" cap="none">
                  <a:solidFill>
                    <a:schemeClr val="lt1"/>
                  </a:solidFill>
                  <a:latin typeface="Arial"/>
                  <a:ea typeface="Arial"/>
                  <a:cs typeface="Arial"/>
                  <a:sym typeface="Arial"/>
                </a:rPr>
                <a:t>PARTICIPANTS</a:t>
              </a:r>
              <a:endParaRPr/>
            </a:p>
          </p:txBody>
        </p:sp>
        <p:cxnSp>
          <p:nvCxnSpPr>
            <p:cNvPr id="208" name="Google Shape;208;p20"/>
            <p:cNvCxnSpPr>
              <a:stCxn id="203" idx="3"/>
              <a:endCxn id="207" idx="1"/>
            </p:cNvCxnSpPr>
            <p:nvPr/>
          </p:nvCxnSpPr>
          <p:spPr>
            <a:xfrm>
              <a:off x="5238566" y="3585250"/>
              <a:ext cx="1770300" cy="0"/>
            </a:xfrm>
            <a:prstGeom prst="straightConnector1">
              <a:avLst/>
            </a:prstGeom>
            <a:noFill/>
            <a:ln w="28575" cap="flat" cmpd="sng">
              <a:solidFill>
                <a:srgbClr val="C00000"/>
              </a:solidFill>
              <a:prstDash val="solid"/>
              <a:round/>
              <a:headEnd type="triangle" w="med" len="med"/>
              <a:tailEnd type="triangle" w="med" len="med"/>
            </a:ln>
          </p:spPr>
        </p:cxnSp>
        <p:sp>
          <p:nvSpPr>
            <p:cNvPr id="209" name="Google Shape;209;p20"/>
            <p:cNvSpPr/>
            <p:nvPr/>
          </p:nvSpPr>
          <p:spPr>
            <a:xfrm>
              <a:off x="3271370" y="3619500"/>
              <a:ext cx="926865" cy="419100"/>
            </a:xfrm>
            <a:prstGeom prst="roundRect">
              <a:avLst>
                <a:gd name="adj" fmla="val 16667"/>
              </a:avLst>
            </a:prstGeom>
            <a:solidFill>
              <a:schemeClr val="lt1"/>
            </a:solidFill>
            <a:ln w="25400" cap="flat" cmpd="sng">
              <a:solidFill>
                <a:srgbClr val="7985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525B13"/>
                  </a:solidFill>
                  <a:latin typeface="Arial"/>
                  <a:ea typeface="Arial"/>
                  <a:cs typeface="Arial"/>
                  <a:sym typeface="Arial"/>
                </a:rPr>
                <a:t>OPTONY</a:t>
              </a:r>
              <a:endParaRPr/>
            </a:p>
          </p:txBody>
        </p:sp>
        <p:sp>
          <p:nvSpPr>
            <p:cNvPr id="210" name="Google Shape;210;p20"/>
            <p:cNvSpPr/>
            <p:nvPr/>
          </p:nvSpPr>
          <p:spPr>
            <a:xfrm>
              <a:off x="4265612" y="3619500"/>
              <a:ext cx="838200" cy="419100"/>
            </a:xfrm>
            <a:prstGeom prst="roundRect">
              <a:avLst>
                <a:gd name="adj" fmla="val 16667"/>
              </a:avLst>
            </a:prstGeom>
            <a:solidFill>
              <a:schemeClr val="lt1"/>
            </a:solidFill>
            <a:ln w="25400" cap="flat" cmpd="sng">
              <a:solidFill>
                <a:srgbClr val="7985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525B13"/>
                  </a:solidFill>
                  <a:latin typeface="Arial"/>
                  <a:ea typeface="Arial"/>
                  <a:cs typeface="Arial"/>
                  <a:sym typeface="Arial"/>
                </a:rPr>
                <a:t>SEI</a:t>
              </a:r>
              <a:endParaRPr/>
            </a:p>
          </p:txBody>
        </p:sp>
        <p:sp>
          <p:nvSpPr>
            <p:cNvPr id="211" name="Google Shape;211;p20"/>
            <p:cNvSpPr/>
            <p:nvPr/>
          </p:nvSpPr>
          <p:spPr>
            <a:xfrm>
              <a:off x="5221222" y="2742126"/>
              <a:ext cx="1770246" cy="88758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rgbClr val="C00000"/>
                  </a:solidFill>
                  <a:latin typeface="Arial"/>
                  <a:ea typeface="Arial"/>
                  <a:cs typeface="Arial"/>
                  <a:sym typeface="Arial"/>
                </a:rPr>
                <a:t>Memorandum  of Understanding</a:t>
              </a:r>
              <a:endParaRPr/>
            </a:p>
          </p:txBody>
        </p:sp>
        <p:sp>
          <p:nvSpPr>
            <p:cNvPr id="212" name="Google Shape;212;p20"/>
            <p:cNvSpPr txBox="1"/>
            <p:nvPr/>
          </p:nvSpPr>
          <p:spPr>
            <a:xfrm>
              <a:off x="5142335" y="4321782"/>
              <a:ext cx="1908599" cy="28623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400" b="0" i="0" u="none" strike="noStrike" cap="none" dirty="0">
                  <a:solidFill>
                    <a:srgbClr val="C00000"/>
                  </a:solidFill>
                  <a:latin typeface="Arial"/>
                  <a:ea typeface="Arial"/>
                  <a:cs typeface="Arial"/>
                  <a:sym typeface="Arial"/>
                </a:rPr>
                <a:t>Technical Assistance</a:t>
              </a:r>
              <a:endParaRPr dirty="0"/>
            </a:p>
          </p:txBody>
        </p:sp>
        <p:cxnSp>
          <p:nvCxnSpPr>
            <p:cNvPr id="213" name="Google Shape;213;p20"/>
            <p:cNvCxnSpPr/>
            <p:nvPr/>
          </p:nvCxnSpPr>
          <p:spPr>
            <a:xfrm>
              <a:off x="4875212" y="4464898"/>
              <a:ext cx="325861" cy="0"/>
            </a:xfrm>
            <a:prstGeom prst="straightConnector1">
              <a:avLst/>
            </a:prstGeom>
            <a:noFill/>
            <a:ln w="28575" cap="flat" cmpd="sng">
              <a:solidFill>
                <a:srgbClr val="C00000"/>
              </a:solidFill>
              <a:prstDash val="solid"/>
              <a:round/>
              <a:headEnd type="none" w="sm" len="sm"/>
              <a:tailEnd type="triangle" w="med" len="med"/>
            </a:ln>
          </p:spPr>
        </p:cxnSp>
        <p:sp>
          <p:nvSpPr>
            <p:cNvPr id="214" name="Google Shape;214;p20"/>
            <p:cNvSpPr txBox="1"/>
            <p:nvPr/>
          </p:nvSpPr>
          <p:spPr>
            <a:xfrm>
              <a:off x="8815814" y="4321782"/>
              <a:ext cx="1417376" cy="28623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400" b="0" i="0" u="none" strike="noStrike" cap="none">
                  <a:solidFill>
                    <a:srgbClr val="C00000"/>
                  </a:solidFill>
                  <a:latin typeface="Arial"/>
                  <a:ea typeface="Arial"/>
                  <a:cs typeface="Arial"/>
                  <a:sym typeface="Arial"/>
                </a:rPr>
                <a:t>Solar Contract</a:t>
              </a:r>
              <a:endParaRPr/>
            </a:p>
          </p:txBody>
        </p:sp>
        <p:cxnSp>
          <p:nvCxnSpPr>
            <p:cNvPr id="215" name="Google Shape;215;p20"/>
            <p:cNvCxnSpPr>
              <a:stCxn id="207" idx="3"/>
              <a:endCxn id="204" idx="1"/>
            </p:cNvCxnSpPr>
            <p:nvPr/>
          </p:nvCxnSpPr>
          <p:spPr>
            <a:xfrm rot="10800000" flipH="1">
              <a:off x="8958170" y="3581350"/>
              <a:ext cx="903300" cy="3900"/>
            </a:xfrm>
            <a:prstGeom prst="straightConnector1">
              <a:avLst/>
            </a:prstGeom>
            <a:noFill/>
            <a:ln w="28575" cap="flat" cmpd="sng">
              <a:solidFill>
                <a:srgbClr val="C00000"/>
              </a:solidFill>
              <a:prstDash val="solid"/>
              <a:round/>
              <a:headEnd type="triangle" w="med" len="med"/>
              <a:tailEnd type="triangle" w="med" len="med"/>
            </a:ln>
          </p:spPr>
        </p:cxnSp>
        <p:cxnSp>
          <p:nvCxnSpPr>
            <p:cNvPr id="216" name="Google Shape;216;p20"/>
            <p:cNvCxnSpPr/>
            <p:nvPr/>
          </p:nvCxnSpPr>
          <p:spPr>
            <a:xfrm>
              <a:off x="8532812" y="4464898"/>
              <a:ext cx="325861" cy="0"/>
            </a:xfrm>
            <a:prstGeom prst="straightConnector1">
              <a:avLst/>
            </a:prstGeom>
            <a:noFill/>
            <a:ln w="28575" cap="flat" cmpd="sng">
              <a:solidFill>
                <a:srgbClr val="C00000"/>
              </a:solidFill>
              <a:prstDash val="solid"/>
              <a:round/>
              <a:headEnd type="none" w="sm" len="sm"/>
              <a:tailEnd type="triangle" w="med" len="med"/>
            </a:ln>
          </p:spPr>
        </p:cxnSp>
      </p:grpSp>
      <p:cxnSp>
        <p:nvCxnSpPr>
          <p:cNvPr id="14" name="Straight Connector 13">
            <a:extLst>
              <a:ext uri="{FF2B5EF4-FFF2-40B4-BE49-F238E27FC236}">
                <a16:creationId xmlns:a16="http://schemas.microsoft.com/office/drawing/2014/main" id="{93C25535-6D8A-41B5-9717-7DEC34E39C06}"/>
              </a:ext>
            </a:extLst>
          </p:cNvPr>
          <p:cNvCxnSpPr>
            <a:cxnSpLocks/>
          </p:cNvCxnSpPr>
          <p:nvPr/>
        </p:nvCxnSpPr>
        <p:spPr>
          <a:xfrm>
            <a:off x="10494434" y="4483729"/>
            <a:ext cx="0" cy="650979"/>
          </a:xfrm>
          <a:prstGeom prst="line">
            <a:avLst/>
          </a:prstGeom>
          <a:noFill/>
          <a:ln w="28575" cap="flat" cmpd="sng">
            <a:solidFill>
              <a:srgbClr val="C00000"/>
            </a:solidFill>
            <a:prstDash val="solid"/>
            <a:round/>
            <a:headEnd type="none" w="sm" len="sm"/>
            <a:tailEnd type="triangle" w="med" len="med"/>
          </a:ln>
        </p:spPr>
      </p:cxnSp>
      <p:cxnSp>
        <p:nvCxnSpPr>
          <p:cNvPr id="19" name="Connector: Elbow 18">
            <a:extLst>
              <a:ext uri="{FF2B5EF4-FFF2-40B4-BE49-F238E27FC236}">
                <a16:creationId xmlns:a16="http://schemas.microsoft.com/office/drawing/2014/main" id="{C6F598C6-C510-4387-B5AC-7431E43B9152}"/>
              </a:ext>
            </a:extLst>
          </p:cNvPr>
          <p:cNvCxnSpPr>
            <a:cxnSpLocks/>
          </p:cNvCxnSpPr>
          <p:nvPr/>
        </p:nvCxnSpPr>
        <p:spPr>
          <a:xfrm rot="10800000">
            <a:off x="4125678" y="4657221"/>
            <a:ext cx="6368759" cy="491554"/>
          </a:xfrm>
          <a:prstGeom prst="bentConnector3">
            <a:avLst>
              <a:gd name="adj1" fmla="val 99920"/>
            </a:avLst>
          </a:prstGeom>
          <a:noFill/>
          <a:ln w="28575" cap="flat" cmpd="sng">
            <a:solidFill>
              <a:srgbClr val="C00000"/>
            </a:solidFill>
            <a:prstDash val="solid"/>
            <a:round/>
            <a:headEnd type="none" w="sm" len="sm"/>
            <a:tailEnd type="triangle" w="med" len="med"/>
          </a:ln>
        </p:spPr>
      </p:cxnSp>
      <p:sp>
        <p:nvSpPr>
          <p:cNvPr id="45" name="Google Shape;212;p20">
            <a:extLst>
              <a:ext uri="{FF2B5EF4-FFF2-40B4-BE49-F238E27FC236}">
                <a16:creationId xmlns:a16="http://schemas.microsoft.com/office/drawing/2014/main" id="{312FE79D-388C-40EF-BB37-7E8936AD4BBD}"/>
              </a:ext>
            </a:extLst>
          </p:cNvPr>
          <p:cNvSpPr txBox="1"/>
          <p:nvPr/>
        </p:nvSpPr>
        <p:spPr>
          <a:xfrm>
            <a:off x="4588478" y="5217875"/>
            <a:ext cx="5537040" cy="4892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lnSpc>
                <a:spcPct val="90000"/>
              </a:lnSpc>
              <a:buNone/>
              <a:defRPr>
                <a:solidFill>
                  <a:srgbClr val="C00000"/>
                </a:solidFill>
              </a:defRPr>
            </a:lvl1pPr>
          </a:lstStyle>
          <a:p>
            <a:r>
              <a:rPr lang="en-US" dirty="0"/>
              <a:t>Reimbursement for Next Round of SEED Fund Procurement</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2"/>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0" i="0" u="none" strike="noStrike" cap="none">
                <a:solidFill>
                  <a:schemeClr val="accent1"/>
                </a:solidFill>
                <a:latin typeface="Arial"/>
                <a:ea typeface="Arial"/>
                <a:cs typeface="Arial"/>
                <a:sym typeface="Arial"/>
              </a:rPr>
              <a:t>Past Regional </a:t>
            </a:r>
            <a:r>
              <a:rPr lang="en-US"/>
              <a:t>Rounds</a:t>
            </a:r>
            <a:endParaRPr/>
          </a:p>
        </p:txBody>
      </p:sp>
      <p:sp>
        <p:nvSpPr>
          <p:cNvPr id="236" name="Google Shape;236;p22"/>
          <p:cNvSpPr txBox="1">
            <a:spLocks noGrp="1"/>
          </p:cNvSpPr>
          <p:nvPr>
            <p:ph type="body" idx="1"/>
          </p:nvPr>
        </p:nvSpPr>
        <p:spPr>
          <a:xfrm>
            <a:off x="8149946" y="2345250"/>
            <a:ext cx="28248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a:solidFill>
                  <a:srgbClr val="FF0000"/>
                </a:solidFill>
                <a:latin typeface="Arial"/>
                <a:ea typeface="Arial"/>
                <a:cs typeface="Arial"/>
                <a:sym typeface="Arial"/>
              </a:rPr>
              <a:t>SEED North Bay</a:t>
            </a:r>
            <a:endParaRPr/>
          </a:p>
        </p:txBody>
      </p:sp>
      <p:sp>
        <p:nvSpPr>
          <p:cNvPr id="237" name="Google Shape;237;p22"/>
          <p:cNvSpPr txBox="1">
            <a:spLocks noGrp="1"/>
          </p:cNvSpPr>
          <p:nvPr>
            <p:ph type="body" idx="2"/>
          </p:nvPr>
        </p:nvSpPr>
        <p:spPr>
          <a:xfrm>
            <a:off x="8347661" y="2345250"/>
            <a:ext cx="3514829" cy="3215450"/>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endParaRPr sz="2000" b="1" i="0" u="none" strike="noStrike" cap="none" dirty="0">
              <a:solidFill>
                <a:srgbClr val="FF0000"/>
              </a:solidFill>
              <a:latin typeface="Arial"/>
              <a:ea typeface="Arial"/>
              <a:cs typeface="Arial"/>
              <a:sym typeface="Arial"/>
            </a:endParaRPr>
          </a:p>
          <a:p>
            <a:pPr marL="274320" marR="0" lvl="0" indent="-274320" algn="l" rtl="0">
              <a:lnSpc>
                <a:spcPct val="90000"/>
              </a:lnSpc>
              <a:spcBef>
                <a:spcPts val="18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13 Agencies in RFP</a:t>
            </a:r>
          </a:p>
          <a:p>
            <a:pPr marL="274320" marR="0" lvl="0" indent="-274320" algn="l" rtl="0">
              <a:lnSpc>
                <a:spcPct val="90000"/>
              </a:lnSpc>
              <a:spcBef>
                <a:spcPts val="1800"/>
              </a:spcBef>
              <a:spcAft>
                <a:spcPts val="0"/>
              </a:spcAft>
              <a:buClr>
                <a:schemeClr val="dk1"/>
              </a:buClr>
              <a:buSzPts val="2000"/>
              <a:buFont typeface="Arial"/>
              <a:buChar char="▪"/>
            </a:pPr>
            <a:r>
              <a:rPr lang="en-US" dirty="0"/>
              <a:t>Led by City of San Rafael</a:t>
            </a:r>
            <a:endParaRPr dirty="0"/>
          </a:p>
          <a:p>
            <a:pPr marL="274320" marR="0" lvl="0" indent="-274320" algn="l" rtl="0">
              <a:lnSpc>
                <a:spcPct val="90000"/>
              </a:lnSpc>
              <a:spcBef>
                <a:spcPts val="18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32 total sites</a:t>
            </a:r>
            <a:endParaRPr dirty="0"/>
          </a:p>
          <a:p>
            <a:pPr marL="274320" marR="0" lvl="0" indent="-274320" algn="l" rtl="0">
              <a:lnSpc>
                <a:spcPct val="90000"/>
              </a:lnSpc>
              <a:spcBef>
                <a:spcPts val="18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4.3 MW constructed; 0.3 MW in design</a:t>
            </a:r>
            <a:endParaRPr dirty="0"/>
          </a:p>
          <a:p>
            <a:pPr marL="0" marR="0" lvl="0" indent="0" algn="l" rtl="0">
              <a:lnSpc>
                <a:spcPct val="90000"/>
              </a:lnSpc>
              <a:spcBef>
                <a:spcPts val="18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p:txBody>
      </p:sp>
      <p:sp>
        <p:nvSpPr>
          <p:cNvPr id="238" name="Google Shape;238;p22"/>
          <p:cNvSpPr txBox="1">
            <a:spLocks noGrp="1"/>
          </p:cNvSpPr>
          <p:nvPr>
            <p:ph type="body" idx="3"/>
          </p:nvPr>
        </p:nvSpPr>
        <p:spPr>
          <a:xfrm>
            <a:off x="5019646" y="2345250"/>
            <a:ext cx="28794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a:solidFill>
                  <a:srgbClr val="FF0000"/>
                </a:solidFill>
                <a:latin typeface="Arial"/>
                <a:ea typeface="Arial"/>
                <a:cs typeface="Arial"/>
                <a:sym typeface="Arial"/>
              </a:rPr>
              <a:t>SEED Monterey Bay</a:t>
            </a:r>
            <a:endParaRPr/>
          </a:p>
        </p:txBody>
      </p:sp>
      <p:sp>
        <p:nvSpPr>
          <p:cNvPr id="239" name="Google Shape;239;p22"/>
          <p:cNvSpPr txBox="1">
            <a:spLocks noGrp="1"/>
          </p:cNvSpPr>
          <p:nvPr>
            <p:ph type="body" idx="4"/>
          </p:nvPr>
        </p:nvSpPr>
        <p:spPr>
          <a:xfrm>
            <a:off x="4635113" y="2345249"/>
            <a:ext cx="3514829" cy="3215451"/>
          </a:xfrm>
          <a:prstGeom prst="rect">
            <a:avLst/>
          </a:prstGeom>
          <a:noFill/>
          <a:ln w="38100" cap="flat" cmpd="sng">
            <a:solidFill>
              <a:srgbClr val="A6B72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274320" marR="0" lvl="0" indent="-274320" algn="l" rtl="0">
              <a:lnSpc>
                <a:spcPct val="90000"/>
              </a:lnSpc>
              <a:spcBef>
                <a:spcPts val="18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8 Agencies in RFP</a:t>
            </a:r>
          </a:p>
          <a:p>
            <a:pPr marL="274320" marR="0" lvl="0" indent="-274320" algn="l" rtl="0">
              <a:lnSpc>
                <a:spcPct val="90000"/>
              </a:lnSpc>
              <a:spcBef>
                <a:spcPts val="1800"/>
              </a:spcBef>
              <a:spcAft>
                <a:spcPts val="0"/>
              </a:spcAft>
              <a:buClr>
                <a:schemeClr val="dk1"/>
              </a:buClr>
              <a:buSzPts val="2000"/>
              <a:buFont typeface="Arial"/>
              <a:buChar char="▪"/>
            </a:pPr>
            <a:r>
              <a:rPr lang="en-US" dirty="0"/>
              <a:t>Led by County of Santa Cruz</a:t>
            </a:r>
            <a:endParaRPr dirty="0"/>
          </a:p>
          <a:p>
            <a:pPr marL="274320" marR="0" lvl="0" indent="-274320" algn="l" rtl="0">
              <a:lnSpc>
                <a:spcPct val="90000"/>
              </a:lnSpc>
              <a:spcBef>
                <a:spcPts val="18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34 total sites </a:t>
            </a:r>
            <a:endParaRPr dirty="0"/>
          </a:p>
          <a:p>
            <a:pPr marL="274320" marR="0" lvl="0" indent="-274320" algn="l" rtl="0">
              <a:lnSpc>
                <a:spcPct val="90000"/>
              </a:lnSpc>
              <a:spcBef>
                <a:spcPts val="18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12 MW </a:t>
            </a:r>
            <a:r>
              <a:rPr lang="en-US" dirty="0"/>
              <a:t>considered; ~3 MW constructed; ~3 MW in negotiations</a:t>
            </a:r>
            <a:endParaRPr dirty="0"/>
          </a:p>
        </p:txBody>
      </p:sp>
      <p:sp>
        <p:nvSpPr>
          <p:cNvPr id="240" name="Google Shape;240;p22"/>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8</a:t>
            </a:fld>
            <a:endParaRPr sz="800" b="0" i="0" u="none" strike="noStrike" cap="none">
              <a:solidFill>
                <a:schemeClr val="lt1"/>
              </a:solidFill>
              <a:latin typeface="Arial"/>
              <a:ea typeface="Arial"/>
              <a:cs typeface="Arial"/>
              <a:sym typeface="Arial"/>
            </a:endParaRPr>
          </a:p>
        </p:txBody>
      </p:sp>
      <p:pic>
        <p:nvPicPr>
          <p:cNvPr id="242" name="Google Shape;242;p22"/>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243" name="Google Shape;243;p22"/>
          <p:cNvPicPr preferRelativeResize="0"/>
          <p:nvPr/>
        </p:nvPicPr>
        <p:blipFill rotWithShape="1">
          <a:blip r:embed="rId4">
            <a:alphaModFix/>
          </a:blip>
          <a:srcRect/>
          <a:stretch/>
        </p:blipFill>
        <p:spPr>
          <a:xfrm>
            <a:off x="8609012" y="5867400"/>
            <a:ext cx="2505205" cy="457200"/>
          </a:xfrm>
          <a:prstGeom prst="rect">
            <a:avLst/>
          </a:prstGeom>
          <a:noFill/>
          <a:ln>
            <a:noFill/>
          </a:ln>
        </p:spPr>
      </p:pic>
      <p:pic>
        <p:nvPicPr>
          <p:cNvPr id="244" name="Google Shape;244;p22"/>
          <p:cNvPicPr preferRelativeResize="0"/>
          <p:nvPr/>
        </p:nvPicPr>
        <p:blipFill rotWithShape="1">
          <a:blip r:embed="rId5">
            <a:alphaModFix/>
          </a:blip>
          <a:srcRect l="34340" t="20823" b="28915"/>
          <a:stretch/>
        </p:blipFill>
        <p:spPr>
          <a:xfrm>
            <a:off x="781467" y="2126075"/>
            <a:ext cx="3245875" cy="32154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3"/>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a:t>Participation</a:t>
            </a:r>
            <a:r>
              <a:rPr lang="en-US" sz="3200" b="0" i="0" u="none" strike="noStrike" cap="none">
                <a:solidFill>
                  <a:schemeClr val="accent1"/>
                </a:solidFill>
                <a:latin typeface="Arial"/>
                <a:ea typeface="Arial"/>
                <a:cs typeface="Arial"/>
                <a:sym typeface="Arial"/>
              </a:rPr>
              <a:t> Timeline</a:t>
            </a:r>
            <a:endParaRPr/>
          </a:p>
        </p:txBody>
      </p:sp>
      <p:sp>
        <p:nvSpPr>
          <p:cNvPr id="250" name="Google Shape;250;p23"/>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9</a:t>
            </a:fld>
            <a:endParaRPr sz="800" b="0" i="0" u="none" strike="noStrike" cap="none">
              <a:solidFill>
                <a:schemeClr val="lt1"/>
              </a:solidFill>
              <a:latin typeface="Arial"/>
              <a:ea typeface="Arial"/>
              <a:cs typeface="Arial"/>
              <a:sym typeface="Arial"/>
            </a:endParaRPr>
          </a:p>
        </p:txBody>
      </p:sp>
      <p:pic>
        <p:nvPicPr>
          <p:cNvPr id="252" name="Google Shape;252;p23"/>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253" name="Google Shape;253;p23"/>
          <p:cNvPicPr preferRelativeResize="0"/>
          <p:nvPr/>
        </p:nvPicPr>
        <p:blipFill rotWithShape="1">
          <a:blip r:embed="rId4">
            <a:alphaModFix/>
          </a:blip>
          <a:srcRect/>
          <a:stretch/>
        </p:blipFill>
        <p:spPr>
          <a:xfrm>
            <a:off x="8609012" y="5867400"/>
            <a:ext cx="2505205" cy="457200"/>
          </a:xfrm>
          <a:prstGeom prst="rect">
            <a:avLst/>
          </a:prstGeom>
          <a:noFill/>
          <a:ln>
            <a:noFill/>
          </a:ln>
        </p:spPr>
      </p:pic>
      <p:grpSp>
        <p:nvGrpSpPr>
          <p:cNvPr id="254" name="Google Shape;254;p23"/>
          <p:cNvGrpSpPr/>
          <p:nvPr/>
        </p:nvGrpSpPr>
        <p:grpSpPr>
          <a:xfrm>
            <a:off x="1014218" y="2212550"/>
            <a:ext cx="10241616" cy="3056139"/>
            <a:chOff x="1362555" y="2590800"/>
            <a:chExt cx="9463714" cy="2694165"/>
          </a:xfrm>
        </p:grpSpPr>
        <p:grpSp>
          <p:nvGrpSpPr>
            <p:cNvPr id="255" name="Google Shape;255;p23"/>
            <p:cNvGrpSpPr/>
            <p:nvPr/>
          </p:nvGrpSpPr>
          <p:grpSpPr>
            <a:xfrm>
              <a:off x="1370012" y="3012948"/>
              <a:ext cx="9137142" cy="2272017"/>
              <a:chOff x="1525841" y="3012948"/>
              <a:chExt cx="9137142" cy="2272017"/>
            </a:xfrm>
          </p:grpSpPr>
          <p:grpSp>
            <p:nvGrpSpPr>
              <p:cNvPr id="256" name="Google Shape;256;p23"/>
              <p:cNvGrpSpPr/>
              <p:nvPr/>
            </p:nvGrpSpPr>
            <p:grpSpPr>
              <a:xfrm>
                <a:off x="1525841" y="3012948"/>
                <a:ext cx="9137142" cy="832105"/>
                <a:chOff x="1525841" y="3000247"/>
                <a:chExt cx="9137142" cy="832105"/>
              </a:xfrm>
            </p:grpSpPr>
            <p:sp>
              <p:nvSpPr>
                <p:cNvPr id="257" name="Google Shape;257;p23"/>
                <p:cNvSpPr/>
                <p:nvPr/>
              </p:nvSpPr>
              <p:spPr>
                <a:xfrm>
                  <a:off x="1525841" y="3084173"/>
                  <a:ext cx="1147241" cy="442835"/>
                </a:xfrm>
                <a:prstGeom prst="chevron">
                  <a:avLst>
                    <a:gd name="adj" fmla="val 40000"/>
                  </a:avLst>
                </a:prstGeom>
                <a:solidFill>
                  <a:srgbClr val="A4B7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Google Shape;258;p23"/>
                <p:cNvSpPr/>
                <p:nvPr/>
              </p:nvSpPr>
              <p:spPr>
                <a:xfrm>
                  <a:off x="1754441" y="3001753"/>
                  <a:ext cx="1046113" cy="829093"/>
                </a:xfrm>
                <a:custGeom>
                  <a:avLst/>
                  <a:gdLst/>
                  <a:ahLst/>
                  <a:cxnLst/>
                  <a:rect l="l" t="t" r="r" b="b"/>
                  <a:pathLst>
                    <a:path w="968781" h="829093" extrusionOk="0">
                      <a:moveTo>
                        <a:pt x="0" y="82909"/>
                      </a:moveTo>
                      <a:cubicBezTo>
                        <a:pt x="0" y="37120"/>
                        <a:pt x="37120" y="0"/>
                        <a:pt x="82909" y="0"/>
                      </a:cubicBezTo>
                      <a:lnTo>
                        <a:pt x="885872" y="0"/>
                      </a:lnTo>
                      <a:cubicBezTo>
                        <a:pt x="931661" y="0"/>
                        <a:pt x="968781" y="37120"/>
                        <a:pt x="968781" y="82909"/>
                      </a:cubicBezTo>
                      <a:lnTo>
                        <a:pt x="968781" y="746184"/>
                      </a:lnTo>
                      <a:cubicBezTo>
                        <a:pt x="968781" y="791973"/>
                        <a:pt x="931661" y="829093"/>
                        <a:pt x="885872" y="829093"/>
                      </a:cubicBezTo>
                      <a:lnTo>
                        <a:pt x="82909" y="829093"/>
                      </a:lnTo>
                      <a:cubicBezTo>
                        <a:pt x="37120" y="829093"/>
                        <a:pt x="0" y="791973"/>
                        <a:pt x="0" y="746184"/>
                      </a:cubicBezTo>
                      <a:lnTo>
                        <a:pt x="0" y="82909"/>
                      </a:lnTo>
                      <a:close/>
                    </a:path>
                  </a:pathLst>
                </a:custGeom>
                <a:solidFill>
                  <a:schemeClr val="lt1">
                    <a:alpha val="89803"/>
                  </a:schemeClr>
                </a:solidFill>
                <a:ln w="25400" cap="flat" cmpd="sng">
                  <a:solidFill>
                    <a:srgbClr val="A4B724"/>
                  </a:solidFill>
                  <a:prstDash val="solid"/>
                  <a:round/>
                  <a:headEnd type="none" w="sm" len="sm"/>
                  <a:tailEnd type="none" w="sm" len="sm"/>
                </a:ln>
              </p:spPr>
              <p:txBody>
                <a:bodyPr spcFirstLastPara="1" wrap="square" lIns="102500" tIns="102500" rIns="102500" bIns="1025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200" b="1" i="0" u="none" strike="noStrike" cap="none">
                      <a:solidFill>
                        <a:schemeClr val="dk1"/>
                      </a:solidFill>
                      <a:latin typeface="Arial"/>
                      <a:ea typeface="Arial"/>
                      <a:cs typeface="Arial"/>
                      <a:sym typeface="Arial"/>
                    </a:rPr>
                    <a:t>Recruit Participants</a:t>
                  </a:r>
                  <a:endParaRPr sz="1200"/>
                </a:p>
              </p:txBody>
            </p:sp>
            <p:sp>
              <p:nvSpPr>
                <p:cNvPr id="259" name="Google Shape;259;p23"/>
                <p:cNvSpPr/>
                <p:nvPr/>
              </p:nvSpPr>
              <p:spPr>
                <a:xfrm>
                  <a:off x="2836246" y="3084173"/>
                  <a:ext cx="1147241" cy="442835"/>
                </a:xfrm>
                <a:prstGeom prst="chevron">
                  <a:avLst>
                    <a:gd name="adj" fmla="val 40000"/>
                  </a:avLst>
                </a:prstGeom>
                <a:solidFill>
                  <a:srgbClr val="A4B7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Google Shape;260;p23"/>
                <p:cNvSpPr/>
                <p:nvPr/>
              </p:nvSpPr>
              <p:spPr>
                <a:xfrm>
                  <a:off x="3142177" y="3001753"/>
                  <a:ext cx="968781" cy="829093"/>
                </a:xfrm>
                <a:custGeom>
                  <a:avLst/>
                  <a:gdLst/>
                  <a:ahLst/>
                  <a:cxnLst/>
                  <a:rect l="l" t="t" r="r" b="b"/>
                  <a:pathLst>
                    <a:path w="968781" h="829093" extrusionOk="0">
                      <a:moveTo>
                        <a:pt x="0" y="82909"/>
                      </a:moveTo>
                      <a:cubicBezTo>
                        <a:pt x="0" y="37120"/>
                        <a:pt x="37120" y="0"/>
                        <a:pt x="82909" y="0"/>
                      </a:cubicBezTo>
                      <a:lnTo>
                        <a:pt x="885872" y="0"/>
                      </a:lnTo>
                      <a:cubicBezTo>
                        <a:pt x="931661" y="0"/>
                        <a:pt x="968781" y="37120"/>
                        <a:pt x="968781" y="82909"/>
                      </a:cubicBezTo>
                      <a:lnTo>
                        <a:pt x="968781" y="746184"/>
                      </a:lnTo>
                      <a:cubicBezTo>
                        <a:pt x="968781" y="791973"/>
                        <a:pt x="931661" y="829093"/>
                        <a:pt x="885872" y="829093"/>
                      </a:cubicBezTo>
                      <a:lnTo>
                        <a:pt x="82909" y="829093"/>
                      </a:lnTo>
                      <a:cubicBezTo>
                        <a:pt x="37120" y="829093"/>
                        <a:pt x="0" y="791973"/>
                        <a:pt x="0" y="746184"/>
                      </a:cubicBezTo>
                      <a:lnTo>
                        <a:pt x="0" y="82909"/>
                      </a:lnTo>
                      <a:close/>
                    </a:path>
                  </a:pathLst>
                </a:custGeom>
                <a:solidFill>
                  <a:schemeClr val="lt1">
                    <a:alpha val="89803"/>
                  </a:schemeClr>
                </a:solidFill>
                <a:ln w="25400" cap="flat" cmpd="sng">
                  <a:solidFill>
                    <a:srgbClr val="A4B724"/>
                  </a:solidFill>
                  <a:prstDash val="solid"/>
                  <a:round/>
                  <a:headEnd type="none" w="sm" len="sm"/>
                  <a:tailEnd type="none" w="sm" len="sm"/>
                </a:ln>
              </p:spPr>
              <p:txBody>
                <a:bodyPr spcFirstLastPara="1" wrap="square" lIns="102500" tIns="102500" rIns="102500" bIns="1025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200" b="1" i="0" u="none" strike="noStrike" cap="none">
                      <a:solidFill>
                        <a:schemeClr val="dk1"/>
                      </a:solidFill>
                      <a:latin typeface="Arial"/>
                      <a:ea typeface="Arial"/>
                      <a:cs typeface="Arial"/>
                      <a:sym typeface="Arial"/>
                    </a:rPr>
                    <a:t>Sign MOU</a:t>
                  </a:r>
                  <a:endParaRPr sz="1200"/>
                </a:p>
              </p:txBody>
            </p:sp>
            <p:sp>
              <p:nvSpPr>
                <p:cNvPr id="261" name="Google Shape;261;p23"/>
                <p:cNvSpPr/>
                <p:nvPr/>
              </p:nvSpPr>
              <p:spPr>
                <a:xfrm>
                  <a:off x="4146651" y="3084173"/>
                  <a:ext cx="1147241" cy="442835"/>
                </a:xfrm>
                <a:prstGeom prst="chevron">
                  <a:avLst>
                    <a:gd name="adj" fmla="val 40000"/>
                  </a:avLst>
                </a:prstGeom>
                <a:solidFill>
                  <a:srgbClr val="A4B7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Google Shape;262;p23"/>
                <p:cNvSpPr/>
                <p:nvPr/>
              </p:nvSpPr>
              <p:spPr>
                <a:xfrm>
                  <a:off x="4452582" y="3000247"/>
                  <a:ext cx="968781" cy="832105"/>
                </a:xfrm>
                <a:custGeom>
                  <a:avLst/>
                  <a:gdLst/>
                  <a:ahLst/>
                  <a:cxnLst/>
                  <a:rect l="l" t="t" r="r" b="b"/>
                  <a:pathLst>
                    <a:path w="968781" h="832105" extrusionOk="0">
                      <a:moveTo>
                        <a:pt x="0" y="83211"/>
                      </a:moveTo>
                      <a:cubicBezTo>
                        <a:pt x="0" y="37255"/>
                        <a:pt x="37255" y="0"/>
                        <a:pt x="83211" y="0"/>
                      </a:cubicBezTo>
                      <a:lnTo>
                        <a:pt x="885571" y="0"/>
                      </a:lnTo>
                      <a:cubicBezTo>
                        <a:pt x="931527" y="0"/>
                        <a:pt x="968782" y="37255"/>
                        <a:pt x="968782" y="83211"/>
                      </a:cubicBezTo>
                      <a:cubicBezTo>
                        <a:pt x="968782" y="305106"/>
                        <a:pt x="968781" y="527000"/>
                        <a:pt x="968781" y="748895"/>
                      </a:cubicBezTo>
                      <a:cubicBezTo>
                        <a:pt x="968781" y="794851"/>
                        <a:pt x="931526" y="832106"/>
                        <a:pt x="885570" y="832106"/>
                      </a:cubicBezTo>
                      <a:lnTo>
                        <a:pt x="83211" y="832105"/>
                      </a:lnTo>
                      <a:cubicBezTo>
                        <a:pt x="37255" y="832105"/>
                        <a:pt x="0" y="794850"/>
                        <a:pt x="0" y="748894"/>
                      </a:cubicBezTo>
                      <a:lnTo>
                        <a:pt x="0" y="83211"/>
                      </a:lnTo>
                      <a:close/>
                    </a:path>
                  </a:pathLst>
                </a:custGeom>
                <a:solidFill>
                  <a:schemeClr val="lt1">
                    <a:alpha val="89803"/>
                  </a:schemeClr>
                </a:solidFill>
                <a:ln w="25400" cap="flat" cmpd="sng">
                  <a:solidFill>
                    <a:srgbClr val="A4B724"/>
                  </a:solidFill>
                  <a:prstDash val="solid"/>
                  <a:round/>
                  <a:headEnd type="none" w="sm" len="sm"/>
                  <a:tailEnd type="none" w="sm" len="sm"/>
                </a:ln>
              </p:spPr>
              <p:txBody>
                <a:bodyPr spcFirstLastPara="1" wrap="square" lIns="102600" tIns="102600" rIns="102600" bIns="1026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200" b="1" i="0" u="none" strike="noStrike" cap="none" dirty="0">
                      <a:solidFill>
                        <a:schemeClr val="dk1"/>
                      </a:solidFill>
                      <a:latin typeface="Arial"/>
                      <a:ea typeface="Arial"/>
                      <a:cs typeface="Arial"/>
                      <a:sym typeface="Arial"/>
                    </a:rPr>
                    <a:t>Assess Sites </a:t>
                  </a:r>
                  <a:endParaRPr sz="1200" dirty="0"/>
                </a:p>
              </p:txBody>
            </p:sp>
            <p:sp>
              <p:nvSpPr>
                <p:cNvPr id="263" name="Google Shape;263;p23"/>
                <p:cNvSpPr/>
                <p:nvPr/>
              </p:nvSpPr>
              <p:spPr>
                <a:xfrm>
                  <a:off x="5457056" y="3084173"/>
                  <a:ext cx="1147241" cy="442835"/>
                </a:xfrm>
                <a:prstGeom prst="chevron">
                  <a:avLst>
                    <a:gd name="adj" fmla="val 40000"/>
                  </a:avLst>
                </a:prstGeom>
                <a:solidFill>
                  <a:srgbClr val="A4B7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Google Shape;264;p23"/>
                <p:cNvSpPr/>
                <p:nvPr/>
              </p:nvSpPr>
              <p:spPr>
                <a:xfrm>
                  <a:off x="5762987" y="3001753"/>
                  <a:ext cx="968781" cy="829093"/>
                </a:xfrm>
                <a:custGeom>
                  <a:avLst/>
                  <a:gdLst/>
                  <a:ahLst/>
                  <a:cxnLst/>
                  <a:rect l="l" t="t" r="r" b="b"/>
                  <a:pathLst>
                    <a:path w="968781" h="829093" extrusionOk="0">
                      <a:moveTo>
                        <a:pt x="0" y="82909"/>
                      </a:moveTo>
                      <a:cubicBezTo>
                        <a:pt x="0" y="37120"/>
                        <a:pt x="37120" y="0"/>
                        <a:pt x="82909" y="0"/>
                      </a:cubicBezTo>
                      <a:lnTo>
                        <a:pt x="885872" y="0"/>
                      </a:lnTo>
                      <a:cubicBezTo>
                        <a:pt x="931661" y="0"/>
                        <a:pt x="968781" y="37120"/>
                        <a:pt x="968781" y="82909"/>
                      </a:cubicBezTo>
                      <a:lnTo>
                        <a:pt x="968781" y="746184"/>
                      </a:lnTo>
                      <a:cubicBezTo>
                        <a:pt x="968781" y="791973"/>
                        <a:pt x="931661" y="829093"/>
                        <a:pt x="885872" y="829093"/>
                      </a:cubicBezTo>
                      <a:lnTo>
                        <a:pt x="82909" y="829093"/>
                      </a:lnTo>
                      <a:cubicBezTo>
                        <a:pt x="37120" y="829093"/>
                        <a:pt x="0" y="791973"/>
                        <a:pt x="0" y="746184"/>
                      </a:cubicBezTo>
                      <a:lnTo>
                        <a:pt x="0" y="82909"/>
                      </a:lnTo>
                      <a:close/>
                    </a:path>
                  </a:pathLst>
                </a:custGeom>
                <a:solidFill>
                  <a:schemeClr val="lt1">
                    <a:alpha val="89803"/>
                  </a:schemeClr>
                </a:solidFill>
                <a:ln w="25400" cap="flat" cmpd="sng">
                  <a:solidFill>
                    <a:srgbClr val="A4B724"/>
                  </a:solidFill>
                  <a:prstDash val="solid"/>
                  <a:round/>
                  <a:headEnd type="none" w="sm" len="sm"/>
                  <a:tailEnd type="none" w="sm" len="sm"/>
                </a:ln>
              </p:spPr>
              <p:txBody>
                <a:bodyPr spcFirstLastPara="1" wrap="square" lIns="102500" tIns="102500" rIns="102500" bIns="1025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200" b="1" i="0" u="none" strike="noStrike" cap="none" dirty="0">
                      <a:solidFill>
                        <a:schemeClr val="dk1"/>
                      </a:solidFill>
                      <a:latin typeface="Arial"/>
                      <a:ea typeface="Arial"/>
                      <a:cs typeface="Arial"/>
                      <a:sym typeface="Arial"/>
                    </a:rPr>
                    <a:t>Attend Workshops</a:t>
                  </a:r>
                  <a:endParaRPr sz="1200" dirty="0"/>
                </a:p>
              </p:txBody>
            </p:sp>
            <p:sp>
              <p:nvSpPr>
                <p:cNvPr id="265" name="Google Shape;265;p23"/>
                <p:cNvSpPr/>
                <p:nvPr/>
              </p:nvSpPr>
              <p:spPr>
                <a:xfrm>
                  <a:off x="6767461" y="3084173"/>
                  <a:ext cx="1147241" cy="442835"/>
                </a:xfrm>
                <a:prstGeom prst="chevron">
                  <a:avLst>
                    <a:gd name="adj" fmla="val 40000"/>
                  </a:avLst>
                </a:prstGeom>
                <a:solidFill>
                  <a:srgbClr val="A4B7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Google Shape;266;p23"/>
                <p:cNvSpPr/>
                <p:nvPr/>
              </p:nvSpPr>
              <p:spPr>
                <a:xfrm>
                  <a:off x="7073392" y="3001753"/>
                  <a:ext cx="968781" cy="829093"/>
                </a:xfrm>
                <a:custGeom>
                  <a:avLst/>
                  <a:gdLst/>
                  <a:ahLst/>
                  <a:cxnLst/>
                  <a:rect l="l" t="t" r="r" b="b"/>
                  <a:pathLst>
                    <a:path w="968781" h="829093" extrusionOk="0">
                      <a:moveTo>
                        <a:pt x="0" y="82909"/>
                      </a:moveTo>
                      <a:cubicBezTo>
                        <a:pt x="0" y="37120"/>
                        <a:pt x="37120" y="0"/>
                        <a:pt x="82909" y="0"/>
                      </a:cubicBezTo>
                      <a:lnTo>
                        <a:pt x="885872" y="0"/>
                      </a:lnTo>
                      <a:cubicBezTo>
                        <a:pt x="931661" y="0"/>
                        <a:pt x="968781" y="37120"/>
                        <a:pt x="968781" y="82909"/>
                      </a:cubicBezTo>
                      <a:lnTo>
                        <a:pt x="968781" y="746184"/>
                      </a:lnTo>
                      <a:cubicBezTo>
                        <a:pt x="968781" y="791973"/>
                        <a:pt x="931661" y="829093"/>
                        <a:pt x="885872" y="829093"/>
                      </a:cubicBezTo>
                      <a:lnTo>
                        <a:pt x="82909" y="829093"/>
                      </a:lnTo>
                      <a:cubicBezTo>
                        <a:pt x="37120" y="829093"/>
                        <a:pt x="0" y="791973"/>
                        <a:pt x="0" y="746184"/>
                      </a:cubicBezTo>
                      <a:lnTo>
                        <a:pt x="0" y="82909"/>
                      </a:lnTo>
                      <a:close/>
                    </a:path>
                  </a:pathLst>
                </a:custGeom>
                <a:solidFill>
                  <a:schemeClr val="lt1">
                    <a:alpha val="89803"/>
                  </a:schemeClr>
                </a:solidFill>
                <a:ln w="25400" cap="flat" cmpd="sng">
                  <a:solidFill>
                    <a:srgbClr val="A4B724"/>
                  </a:solidFill>
                  <a:prstDash val="solid"/>
                  <a:round/>
                  <a:headEnd type="none" w="sm" len="sm"/>
                  <a:tailEnd type="none" w="sm" len="sm"/>
                </a:ln>
              </p:spPr>
              <p:txBody>
                <a:bodyPr spcFirstLastPara="1" wrap="square" lIns="102500" tIns="102500" rIns="102500" bIns="1025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200" b="1" i="0" u="none" strike="noStrike" cap="none" dirty="0">
                      <a:solidFill>
                        <a:schemeClr val="dk1"/>
                      </a:solidFill>
                      <a:latin typeface="Arial"/>
                      <a:ea typeface="Arial"/>
                      <a:cs typeface="Arial"/>
                      <a:sym typeface="Arial"/>
                    </a:rPr>
                    <a:t>Issue RFP &amp; Review Responses</a:t>
                  </a:r>
                  <a:endParaRPr sz="1200" dirty="0"/>
                </a:p>
              </p:txBody>
            </p:sp>
            <p:sp>
              <p:nvSpPr>
                <p:cNvPr id="267" name="Google Shape;267;p23"/>
                <p:cNvSpPr/>
                <p:nvPr/>
              </p:nvSpPr>
              <p:spPr>
                <a:xfrm>
                  <a:off x="8077866" y="3084173"/>
                  <a:ext cx="1147241" cy="442835"/>
                </a:xfrm>
                <a:prstGeom prst="chevron">
                  <a:avLst>
                    <a:gd name="adj" fmla="val 40000"/>
                  </a:avLst>
                </a:prstGeom>
                <a:solidFill>
                  <a:srgbClr val="A4B7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8" name="Google Shape;268;p23"/>
                <p:cNvSpPr/>
                <p:nvPr/>
              </p:nvSpPr>
              <p:spPr>
                <a:xfrm>
                  <a:off x="8383797" y="3001753"/>
                  <a:ext cx="968781" cy="829093"/>
                </a:xfrm>
                <a:custGeom>
                  <a:avLst/>
                  <a:gdLst/>
                  <a:ahLst/>
                  <a:cxnLst/>
                  <a:rect l="l" t="t" r="r" b="b"/>
                  <a:pathLst>
                    <a:path w="968781" h="829093" extrusionOk="0">
                      <a:moveTo>
                        <a:pt x="0" y="82909"/>
                      </a:moveTo>
                      <a:cubicBezTo>
                        <a:pt x="0" y="37120"/>
                        <a:pt x="37120" y="0"/>
                        <a:pt x="82909" y="0"/>
                      </a:cubicBezTo>
                      <a:lnTo>
                        <a:pt x="885872" y="0"/>
                      </a:lnTo>
                      <a:cubicBezTo>
                        <a:pt x="931661" y="0"/>
                        <a:pt x="968781" y="37120"/>
                        <a:pt x="968781" y="82909"/>
                      </a:cubicBezTo>
                      <a:lnTo>
                        <a:pt x="968781" y="746184"/>
                      </a:lnTo>
                      <a:cubicBezTo>
                        <a:pt x="968781" y="791973"/>
                        <a:pt x="931661" y="829093"/>
                        <a:pt x="885872" y="829093"/>
                      </a:cubicBezTo>
                      <a:lnTo>
                        <a:pt x="82909" y="829093"/>
                      </a:lnTo>
                      <a:cubicBezTo>
                        <a:pt x="37120" y="829093"/>
                        <a:pt x="0" y="791973"/>
                        <a:pt x="0" y="746184"/>
                      </a:cubicBezTo>
                      <a:lnTo>
                        <a:pt x="0" y="82909"/>
                      </a:lnTo>
                      <a:close/>
                    </a:path>
                  </a:pathLst>
                </a:custGeom>
                <a:solidFill>
                  <a:schemeClr val="lt1">
                    <a:alpha val="89803"/>
                  </a:schemeClr>
                </a:solidFill>
                <a:ln w="25400" cap="flat" cmpd="sng">
                  <a:solidFill>
                    <a:srgbClr val="A4B724"/>
                  </a:solidFill>
                  <a:prstDash val="solid"/>
                  <a:round/>
                  <a:headEnd type="none" w="sm" len="sm"/>
                  <a:tailEnd type="none" w="sm" len="sm"/>
                </a:ln>
              </p:spPr>
              <p:txBody>
                <a:bodyPr spcFirstLastPara="1" wrap="square" lIns="102500" tIns="102500" rIns="102500" bIns="1025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200" b="1" i="0" u="none" strike="noStrike" cap="none" dirty="0">
                      <a:solidFill>
                        <a:schemeClr val="dk1"/>
                      </a:solidFill>
                      <a:latin typeface="Arial"/>
                      <a:ea typeface="Arial"/>
                      <a:cs typeface="Arial"/>
                      <a:sym typeface="Arial"/>
                    </a:rPr>
                    <a:t>Sign Contracts</a:t>
                  </a:r>
                  <a:endParaRPr sz="1200" dirty="0"/>
                </a:p>
              </p:txBody>
            </p:sp>
            <p:sp>
              <p:nvSpPr>
                <p:cNvPr id="269" name="Google Shape;269;p23"/>
                <p:cNvSpPr/>
                <p:nvPr/>
              </p:nvSpPr>
              <p:spPr>
                <a:xfrm>
                  <a:off x="9388271" y="3084173"/>
                  <a:ext cx="1147241" cy="442835"/>
                </a:xfrm>
                <a:prstGeom prst="chevron">
                  <a:avLst>
                    <a:gd name="adj" fmla="val 40000"/>
                  </a:avLst>
                </a:prstGeom>
                <a:solidFill>
                  <a:srgbClr val="A4B7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Google Shape;270;p23"/>
                <p:cNvSpPr/>
                <p:nvPr/>
              </p:nvSpPr>
              <p:spPr>
                <a:xfrm>
                  <a:off x="9694202" y="3000247"/>
                  <a:ext cx="968781" cy="832105"/>
                </a:xfrm>
                <a:custGeom>
                  <a:avLst/>
                  <a:gdLst/>
                  <a:ahLst/>
                  <a:cxnLst/>
                  <a:rect l="l" t="t" r="r" b="b"/>
                  <a:pathLst>
                    <a:path w="968781" h="832105" extrusionOk="0">
                      <a:moveTo>
                        <a:pt x="0" y="83211"/>
                      </a:moveTo>
                      <a:cubicBezTo>
                        <a:pt x="0" y="37255"/>
                        <a:pt x="37255" y="0"/>
                        <a:pt x="83211" y="0"/>
                      </a:cubicBezTo>
                      <a:lnTo>
                        <a:pt x="885571" y="0"/>
                      </a:lnTo>
                      <a:cubicBezTo>
                        <a:pt x="931527" y="0"/>
                        <a:pt x="968782" y="37255"/>
                        <a:pt x="968782" y="83211"/>
                      </a:cubicBezTo>
                      <a:cubicBezTo>
                        <a:pt x="968782" y="305106"/>
                        <a:pt x="968781" y="527000"/>
                        <a:pt x="968781" y="748895"/>
                      </a:cubicBezTo>
                      <a:cubicBezTo>
                        <a:pt x="968781" y="794851"/>
                        <a:pt x="931526" y="832106"/>
                        <a:pt x="885570" y="832106"/>
                      </a:cubicBezTo>
                      <a:lnTo>
                        <a:pt x="83211" y="832105"/>
                      </a:lnTo>
                      <a:cubicBezTo>
                        <a:pt x="37255" y="832105"/>
                        <a:pt x="0" y="794850"/>
                        <a:pt x="0" y="748894"/>
                      </a:cubicBezTo>
                      <a:lnTo>
                        <a:pt x="0" y="83211"/>
                      </a:lnTo>
                      <a:close/>
                    </a:path>
                  </a:pathLst>
                </a:custGeom>
                <a:solidFill>
                  <a:schemeClr val="lt1">
                    <a:alpha val="89803"/>
                  </a:schemeClr>
                </a:solidFill>
                <a:ln w="25400" cap="flat" cmpd="sng">
                  <a:solidFill>
                    <a:srgbClr val="A4B724"/>
                  </a:solidFill>
                  <a:prstDash val="solid"/>
                  <a:round/>
                  <a:headEnd type="none" w="sm" len="sm"/>
                  <a:tailEnd type="none" w="sm" len="sm"/>
                </a:ln>
              </p:spPr>
              <p:txBody>
                <a:bodyPr spcFirstLastPara="1" wrap="square" lIns="102600" tIns="102600" rIns="102600" bIns="1026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200" b="1" i="0" u="none" strike="noStrike" cap="none">
                      <a:solidFill>
                        <a:schemeClr val="dk1"/>
                      </a:solidFill>
                      <a:latin typeface="Arial"/>
                      <a:ea typeface="Arial"/>
                      <a:cs typeface="Arial"/>
                      <a:sym typeface="Arial"/>
                    </a:rPr>
                    <a:t>Build Projects</a:t>
                  </a:r>
                  <a:endParaRPr sz="1200"/>
                </a:p>
              </p:txBody>
            </p:sp>
          </p:grpSp>
          <p:sp>
            <p:nvSpPr>
              <p:cNvPr id="271" name="Google Shape;271;p23"/>
              <p:cNvSpPr/>
              <p:nvPr/>
            </p:nvSpPr>
            <p:spPr>
              <a:xfrm>
                <a:off x="2901469" y="4751565"/>
                <a:ext cx="914400" cy="533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20000" y="22500"/>
                    </a:lnTo>
                    <a:lnTo>
                      <a:pt x="64000" y="-203572"/>
                    </a:lnTo>
                  </a:path>
                </a:pathLst>
              </a:cu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C00000"/>
                    </a:solidFill>
                    <a:latin typeface="Arial"/>
                    <a:ea typeface="Arial"/>
                    <a:cs typeface="Arial"/>
                    <a:sym typeface="Arial"/>
                  </a:rPr>
                  <a:t>Decision Point 1</a:t>
                </a:r>
                <a:endParaRPr/>
              </a:p>
            </p:txBody>
          </p:sp>
          <p:sp>
            <p:nvSpPr>
              <p:cNvPr id="272" name="Google Shape;272;p23"/>
              <p:cNvSpPr/>
              <p:nvPr/>
            </p:nvSpPr>
            <p:spPr>
              <a:xfrm>
                <a:off x="6468804" y="4751565"/>
                <a:ext cx="914400" cy="533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20000" y="22500"/>
                    </a:lnTo>
                    <a:lnTo>
                      <a:pt x="64000" y="-203572"/>
                    </a:lnTo>
                  </a:path>
                </a:pathLst>
              </a:cu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rgbClr val="C00000"/>
                    </a:solidFill>
                    <a:latin typeface="Arial"/>
                    <a:ea typeface="Arial"/>
                    <a:cs typeface="Arial"/>
                    <a:sym typeface="Arial"/>
                  </a:rPr>
                  <a:t>Decision Point 2</a:t>
                </a:r>
                <a:endParaRPr dirty="0"/>
              </a:p>
            </p:txBody>
          </p:sp>
          <p:sp>
            <p:nvSpPr>
              <p:cNvPr id="273" name="Google Shape;273;p23"/>
              <p:cNvSpPr/>
              <p:nvPr/>
            </p:nvSpPr>
            <p:spPr>
              <a:xfrm>
                <a:off x="8311669" y="4751565"/>
                <a:ext cx="914400" cy="533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20000" y="22500"/>
                    </a:lnTo>
                    <a:lnTo>
                      <a:pt x="64000" y="-203572"/>
                    </a:lnTo>
                  </a:path>
                </a:pathLst>
              </a:cu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C00000"/>
                    </a:solidFill>
                    <a:latin typeface="Arial"/>
                    <a:ea typeface="Arial"/>
                    <a:cs typeface="Arial"/>
                    <a:sym typeface="Arial"/>
                  </a:rPr>
                  <a:t>Decision Point 3</a:t>
                </a:r>
                <a:endParaRPr/>
              </a:p>
            </p:txBody>
          </p:sp>
        </p:grpSp>
        <p:grpSp>
          <p:nvGrpSpPr>
            <p:cNvPr id="274" name="Google Shape;274;p23"/>
            <p:cNvGrpSpPr/>
            <p:nvPr/>
          </p:nvGrpSpPr>
          <p:grpSpPr>
            <a:xfrm>
              <a:off x="1362555" y="2590800"/>
              <a:ext cx="9463714" cy="1371600"/>
              <a:chOff x="1362555" y="2590800"/>
              <a:chExt cx="9463714" cy="1371600"/>
            </a:xfrm>
          </p:grpSpPr>
          <p:cxnSp>
            <p:nvCxnSpPr>
              <p:cNvPr id="275" name="Google Shape;275;p23"/>
              <p:cNvCxnSpPr/>
              <p:nvPr/>
            </p:nvCxnSpPr>
            <p:spPr>
              <a:xfrm>
                <a:off x="4044469" y="2590800"/>
                <a:ext cx="5257800" cy="0"/>
              </a:xfrm>
              <a:prstGeom prst="straightConnector1">
                <a:avLst/>
              </a:prstGeom>
              <a:noFill/>
              <a:ln w="25400" cap="flat" cmpd="sng">
                <a:solidFill>
                  <a:schemeClr val="accent4"/>
                </a:solidFill>
                <a:prstDash val="dash"/>
                <a:round/>
                <a:headEnd type="none" w="sm" len="sm"/>
                <a:tailEnd type="none" w="sm" len="sm"/>
              </a:ln>
            </p:spPr>
          </p:cxnSp>
          <p:sp>
            <p:nvSpPr>
              <p:cNvPr id="276" name="Google Shape;276;p23"/>
              <p:cNvSpPr/>
              <p:nvPr/>
            </p:nvSpPr>
            <p:spPr>
              <a:xfrm>
                <a:off x="1362555" y="2590800"/>
                <a:ext cx="2681914" cy="1371600"/>
              </a:xfrm>
              <a:prstGeom prst="rect">
                <a:avLst/>
              </a:prstGeom>
              <a:noFill/>
              <a:ln w="25400" cap="flat"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rgbClr val="C00000"/>
                    </a:solidFill>
                  </a:rPr>
                  <a:t>Fall 2018</a:t>
                </a:r>
                <a:r>
                  <a:rPr lang="en-US" sz="1800" b="0" i="0" u="none" strike="noStrike" cap="none" dirty="0">
                    <a:solidFill>
                      <a:srgbClr val="C00000"/>
                    </a:solidFill>
                    <a:latin typeface="Arial"/>
                    <a:ea typeface="Arial"/>
                    <a:cs typeface="Arial"/>
                    <a:sym typeface="Arial"/>
                  </a:rPr>
                  <a:t>-Summer 2019</a:t>
                </a:r>
              </a:p>
              <a:p>
                <a:pPr marL="0" marR="0" lvl="0" indent="0" algn="ctr" rtl="0">
                  <a:spcBef>
                    <a:spcPts val="0"/>
                  </a:spcBef>
                  <a:spcAft>
                    <a:spcPts val="0"/>
                  </a:spcAft>
                  <a:buNone/>
                </a:pPr>
                <a:endParaRPr dirty="0"/>
              </a:p>
              <a:p>
                <a:pPr marL="0" marR="0" lvl="0" indent="0" algn="ctr" rtl="0">
                  <a:spcBef>
                    <a:spcPts val="0"/>
                  </a:spcBef>
                  <a:spcAft>
                    <a:spcPts val="0"/>
                  </a:spcAft>
                  <a:buNone/>
                </a:pPr>
                <a:endParaRPr sz="1800" b="0" i="0" u="none" strike="noStrike" cap="none" dirty="0">
                  <a:solidFill>
                    <a:srgbClr val="C00000"/>
                  </a:solidFill>
                  <a:latin typeface="Arial"/>
                  <a:ea typeface="Arial"/>
                  <a:cs typeface="Arial"/>
                  <a:sym typeface="Arial"/>
                </a:endParaRPr>
              </a:p>
              <a:p>
                <a:pPr marL="0" marR="0" lvl="0" indent="0" algn="ctr" rtl="0">
                  <a:spcBef>
                    <a:spcPts val="0"/>
                  </a:spcBef>
                  <a:spcAft>
                    <a:spcPts val="0"/>
                  </a:spcAft>
                  <a:buNone/>
                </a:pPr>
                <a:endParaRPr sz="1800" b="0" i="0" u="none" strike="noStrike" cap="none" dirty="0">
                  <a:solidFill>
                    <a:srgbClr val="C00000"/>
                  </a:solidFill>
                  <a:latin typeface="Arial"/>
                  <a:ea typeface="Arial"/>
                  <a:cs typeface="Arial"/>
                  <a:sym typeface="Arial"/>
                </a:endParaRPr>
              </a:p>
              <a:p>
                <a:pPr marL="0" marR="0" lvl="0" indent="0" algn="ctr" rtl="0">
                  <a:spcBef>
                    <a:spcPts val="0"/>
                  </a:spcBef>
                  <a:spcAft>
                    <a:spcPts val="0"/>
                  </a:spcAft>
                  <a:buNone/>
                </a:pPr>
                <a:endParaRPr sz="1800" b="0" i="0" u="none" strike="noStrike" cap="none" dirty="0">
                  <a:solidFill>
                    <a:srgbClr val="C00000"/>
                  </a:solidFill>
                  <a:latin typeface="Arial"/>
                  <a:ea typeface="Arial"/>
                  <a:cs typeface="Arial"/>
                  <a:sym typeface="Arial"/>
                </a:endParaRPr>
              </a:p>
            </p:txBody>
          </p:sp>
          <p:sp>
            <p:nvSpPr>
              <p:cNvPr id="277" name="Google Shape;277;p23"/>
              <p:cNvSpPr/>
              <p:nvPr/>
            </p:nvSpPr>
            <p:spPr>
              <a:xfrm>
                <a:off x="9302269" y="2590800"/>
                <a:ext cx="1524000" cy="1371600"/>
              </a:xfrm>
              <a:prstGeom prst="rect">
                <a:avLst/>
              </a:prstGeom>
              <a:noFill/>
              <a:ln w="25400" cap="flat"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rgbClr val="C00000"/>
                    </a:solidFill>
                    <a:latin typeface="Arial"/>
                    <a:ea typeface="Arial"/>
                    <a:cs typeface="Arial"/>
                    <a:sym typeface="Arial"/>
                  </a:rPr>
                  <a:t>Spring 2020</a:t>
                </a:r>
              </a:p>
              <a:p>
                <a:pPr marL="0" marR="0" lvl="0" indent="0" algn="ctr" rtl="0">
                  <a:spcBef>
                    <a:spcPts val="0"/>
                  </a:spcBef>
                  <a:spcAft>
                    <a:spcPts val="0"/>
                  </a:spcAft>
                  <a:buNone/>
                </a:pPr>
                <a:endParaRPr dirty="0"/>
              </a:p>
              <a:p>
                <a:pPr marL="0" marR="0" lvl="0" indent="0" algn="ctr" rtl="0">
                  <a:spcBef>
                    <a:spcPts val="0"/>
                  </a:spcBef>
                  <a:spcAft>
                    <a:spcPts val="0"/>
                  </a:spcAft>
                  <a:buNone/>
                </a:pPr>
                <a:endParaRPr sz="1800" b="0" i="0" u="none" strike="noStrike" cap="none" dirty="0">
                  <a:solidFill>
                    <a:srgbClr val="C00000"/>
                  </a:solidFill>
                  <a:latin typeface="Arial"/>
                  <a:ea typeface="Arial"/>
                  <a:cs typeface="Arial"/>
                  <a:sym typeface="Arial"/>
                </a:endParaRPr>
              </a:p>
              <a:p>
                <a:pPr marL="0" marR="0" lvl="0" indent="0" algn="ctr" rtl="0">
                  <a:spcBef>
                    <a:spcPts val="0"/>
                  </a:spcBef>
                  <a:spcAft>
                    <a:spcPts val="0"/>
                  </a:spcAft>
                  <a:buNone/>
                </a:pPr>
                <a:endParaRPr sz="1800" b="0" i="0" u="none" strike="noStrike" cap="none" dirty="0">
                  <a:solidFill>
                    <a:srgbClr val="C00000"/>
                  </a:solidFill>
                  <a:latin typeface="Arial"/>
                  <a:ea typeface="Arial"/>
                  <a:cs typeface="Arial"/>
                  <a:sym typeface="Arial"/>
                </a:endParaRPr>
              </a:p>
              <a:p>
                <a:pPr marL="0" marR="0" lvl="0" indent="0" algn="ctr" rtl="0">
                  <a:spcBef>
                    <a:spcPts val="0"/>
                  </a:spcBef>
                  <a:spcAft>
                    <a:spcPts val="0"/>
                  </a:spcAft>
                  <a:buNone/>
                </a:pPr>
                <a:endParaRPr sz="1800" b="0" i="0" u="none" strike="noStrike" cap="none" dirty="0">
                  <a:solidFill>
                    <a:srgbClr val="C00000"/>
                  </a:solidFill>
                  <a:latin typeface="Arial"/>
                  <a:ea typeface="Arial"/>
                  <a:cs typeface="Arial"/>
                  <a:sym typeface="Arial"/>
                </a:endParaRPr>
              </a:p>
            </p:txBody>
          </p:sp>
          <p:cxnSp>
            <p:nvCxnSpPr>
              <p:cNvPr id="278" name="Google Shape;278;p23"/>
              <p:cNvCxnSpPr/>
              <p:nvPr/>
            </p:nvCxnSpPr>
            <p:spPr>
              <a:xfrm>
                <a:off x="4044469" y="3962400"/>
                <a:ext cx="5257800" cy="0"/>
              </a:xfrm>
              <a:prstGeom prst="straightConnector1">
                <a:avLst/>
              </a:prstGeom>
              <a:noFill/>
              <a:ln w="25400" cap="flat" cmpd="sng">
                <a:solidFill>
                  <a:schemeClr val="accent4"/>
                </a:solidFill>
                <a:prstDash val="dash"/>
                <a:round/>
                <a:headEnd type="none" w="sm" len="sm"/>
                <a:tailEnd type="none" w="sm" len="sm"/>
              </a:ln>
            </p:spPr>
          </p:cxnSp>
          <p:sp>
            <p:nvSpPr>
              <p:cNvPr id="279" name="Google Shape;279;p23"/>
              <p:cNvSpPr txBox="1"/>
              <p:nvPr/>
            </p:nvSpPr>
            <p:spPr>
              <a:xfrm>
                <a:off x="5241298" y="2681563"/>
                <a:ext cx="2681914" cy="34624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800" b="0" i="0" u="none" strike="noStrike" cap="none" dirty="0">
                    <a:solidFill>
                      <a:srgbClr val="C00000"/>
                    </a:solidFill>
                    <a:latin typeface="Arial"/>
                    <a:ea typeface="Arial"/>
                    <a:cs typeface="Arial"/>
                    <a:sym typeface="Arial"/>
                  </a:rPr>
                  <a:t>Summer-Winter</a:t>
                </a:r>
                <a:r>
                  <a:rPr lang="en-US" sz="1800" dirty="0">
                    <a:solidFill>
                      <a:srgbClr val="C00000"/>
                    </a:solidFill>
                  </a:rPr>
                  <a:t> </a:t>
                </a:r>
                <a:r>
                  <a:rPr lang="en-US" sz="1800" b="0" i="0" u="none" strike="noStrike" cap="none" dirty="0">
                    <a:solidFill>
                      <a:srgbClr val="C00000"/>
                    </a:solidFill>
                    <a:latin typeface="Arial"/>
                    <a:ea typeface="Arial"/>
                    <a:cs typeface="Arial"/>
                    <a:sym typeface="Arial"/>
                  </a:rPr>
                  <a:t>2019</a:t>
                </a:r>
              </a:p>
              <a:p>
                <a:pPr marL="0" marR="0" lvl="0" indent="0" algn="ctr" rtl="0">
                  <a:lnSpc>
                    <a:spcPct val="90000"/>
                  </a:lnSpc>
                  <a:spcBef>
                    <a:spcPts val="0"/>
                  </a:spcBef>
                  <a:spcAft>
                    <a:spcPts val="0"/>
                  </a:spcAft>
                  <a:buNone/>
                </a:pPr>
                <a:endParaRPr sz="1800" b="0" i="0" u="none" strike="noStrike" cap="none" dirty="0">
                  <a:solidFill>
                    <a:srgbClr val="C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Striped Border 16x9">
  <a:themeElements>
    <a:clrScheme name="StripedBorder_16x9">
      <a:dk1>
        <a:srgbClr val="404040"/>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tripedBorder_16x9">
      <a:dk1>
        <a:srgbClr val="404040"/>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185</TotalTime>
  <Words>1445</Words>
  <Application>Microsoft Office PowerPoint</Application>
  <PresentationFormat>Custom</PresentationFormat>
  <Paragraphs>570</Paragraphs>
  <Slides>36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Courier New</vt:lpstr>
      <vt:lpstr>Times New Roman</vt:lpstr>
      <vt:lpstr>Striped Border 16x9</vt:lpstr>
      <vt:lpstr>PowerPoint Presentation</vt:lpstr>
      <vt:lpstr>Presentation Agenda</vt:lpstr>
      <vt:lpstr>About Strategic Energy Innovations (SEI)</vt:lpstr>
      <vt:lpstr>About Optony Inc.</vt:lpstr>
      <vt:lpstr>About Sierra Business Council (SBC)</vt:lpstr>
      <vt:lpstr>The SEED Fund</vt:lpstr>
      <vt:lpstr>SEED Fund Structure</vt:lpstr>
      <vt:lpstr>Past Regional Rounds</vt:lpstr>
      <vt:lpstr>Participation Timeline</vt:lpstr>
      <vt:lpstr>Potential Participants and Solar Development</vt:lpstr>
      <vt:lpstr>PowerPoint Presentation</vt:lpstr>
      <vt:lpstr>PowerPoint Presentation</vt:lpstr>
      <vt:lpstr>How Solar Works: Grid-Tied System</vt:lpstr>
      <vt:lpstr>Review of General Installation Types</vt:lpstr>
      <vt:lpstr>Installation Examples</vt:lpstr>
      <vt:lpstr>PowerPoint Presentation</vt:lpstr>
      <vt:lpstr>Installation Examples</vt:lpstr>
      <vt:lpstr>PowerPoint Presentation</vt:lpstr>
      <vt:lpstr>PowerPoint Presentation</vt:lpstr>
      <vt:lpstr>Installation Examples</vt:lpstr>
      <vt:lpstr>Installation Examples</vt:lpstr>
      <vt:lpstr>Installation Examples</vt:lpstr>
      <vt:lpstr>Installation Examples</vt:lpstr>
      <vt:lpstr>Installation Examples</vt:lpstr>
      <vt:lpstr>Installation Examples</vt:lpstr>
      <vt:lpstr>Installation Examples</vt:lpstr>
      <vt:lpstr>Installation Examples</vt:lpstr>
      <vt:lpstr>Solar Project Lifecycle Management</vt:lpstr>
      <vt:lpstr>PowerPoint Presentation</vt:lpstr>
      <vt:lpstr>Design Considerations: Rooftop</vt:lpstr>
      <vt:lpstr>Design Considerations: Carports</vt:lpstr>
      <vt:lpstr>Design Considerations: Ground-Mounts</vt:lpstr>
      <vt:lpstr>PowerPoint Presentation</vt:lpstr>
      <vt:lpstr>PowerPoint Presentation</vt:lpstr>
      <vt:lpstr>Next Steps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Energy &amp; Economic Development (SEED) Fund</dc:title>
  <dc:creator>Jonathan Whelan</dc:creator>
  <cp:lastModifiedBy>Jonathan Whelan</cp:lastModifiedBy>
  <cp:revision>20</cp:revision>
  <dcterms:modified xsi:type="dcterms:W3CDTF">2019-06-20T16:26:55Z</dcterms:modified>
</cp:coreProperties>
</file>